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9" r:id="rId3"/>
    <p:sldId id="340" r:id="rId4"/>
    <p:sldId id="383" r:id="rId5"/>
    <p:sldId id="363" r:id="rId6"/>
    <p:sldId id="385" r:id="rId7"/>
    <p:sldId id="373" r:id="rId8"/>
    <p:sldId id="384" r:id="rId9"/>
    <p:sldId id="364" r:id="rId10"/>
    <p:sldId id="386" r:id="rId11"/>
    <p:sldId id="365" r:id="rId12"/>
    <p:sldId id="393" r:id="rId13"/>
    <p:sldId id="366" r:id="rId14"/>
    <p:sldId id="388" r:id="rId15"/>
    <p:sldId id="367" r:id="rId16"/>
    <p:sldId id="389" r:id="rId17"/>
    <p:sldId id="368" r:id="rId18"/>
    <p:sldId id="390" r:id="rId19"/>
    <p:sldId id="369" r:id="rId20"/>
    <p:sldId id="394" r:id="rId21"/>
    <p:sldId id="371" r:id="rId22"/>
    <p:sldId id="392" r:id="rId23"/>
    <p:sldId id="324" r:id="rId24"/>
    <p:sldId id="362" r:id="rId25"/>
    <p:sldId id="32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99"/>
    <a:srgbClr val="66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85797" autoAdjust="0"/>
  </p:normalViewPr>
  <p:slideViewPr>
    <p:cSldViewPr>
      <p:cViewPr>
        <p:scale>
          <a:sx n="90" d="100"/>
          <a:sy n="90" d="100"/>
        </p:scale>
        <p:origin x="-168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990AA84A-BC25-4948-B1CF-ED4E8A794B27}" type="datetimeFigureOut">
              <a:rPr lang="cs-CZ" smtClean="0"/>
              <a:pPr/>
              <a:t>27.2.2017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F6046EE9-286F-4A53-9B61-C6CD299132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82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7BA73FCA-D77A-4937-B5AA-78B89F74A4FE}" type="datetimeFigureOut">
              <a:rPr lang="cs-CZ" smtClean="0"/>
              <a:pPr/>
              <a:t>27.2.2017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79BBDC17-4020-4295-8F95-F934E3E766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9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LOGA DALŠÍCH ŠKOL – TAKÉ SPOLUPRACOVALI!!!!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5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7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9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9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03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3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30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Rozhodit propagační materiály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80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4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 v tom i sedací</a:t>
            </a:r>
            <a:r>
              <a:rPr lang="cs-CZ" baseline="0" dirty="0" smtClean="0"/>
              <a:t> schody? Nové lavičky u kříže?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 v tom i sedací</a:t>
            </a:r>
            <a:r>
              <a:rPr lang="cs-CZ" baseline="0" dirty="0" smtClean="0"/>
              <a:t> schody? Nové lavičky u kříže?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2A7-C227-43E7-B179-0D701AE35AFA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B57-3EE9-42BF-8ABE-FF3CCD9C4A36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67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0EC-0D1B-4055-A677-753415135455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9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C30E-1887-49D8-9650-BD902DA7FF62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00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5877-1D20-4CA3-8CC9-D6154AC8F7B2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5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DE8-896D-46B5-BAD1-00944948522F}" type="datetime1">
              <a:rPr lang="cs-CZ" smtClean="0"/>
              <a:t>27.2.2017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D16-FE18-4EA2-B67E-AF0CA189477E}" type="datetime1">
              <a:rPr lang="cs-CZ" smtClean="0"/>
              <a:t>27.2.2017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EF00-F165-4174-AE3A-D426EDA60CC8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14E7-DBD0-4C26-8083-1A0D6103418A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4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F01-6253-4B03-BB3B-99A47AB38503}" type="datetime1">
              <a:rPr lang="cs-CZ" smtClean="0"/>
              <a:t>27.2.2017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8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89F0-0E37-4E86-8DF2-033461138A1A}" type="datetime1">
              <a:rPr lang="cs-CZ" smtClean="0"/>
              <a:t>27.2.2017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F71E-59F4-4BFC-9331-AF40FD6931A2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3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96944" cy="1614041"/>
          </a:xfrm>
        </p:spPr>
        <p:txBody>
          <a:bodyPr>
            <a:noAutofit/>
          </a:bodyPr>
          <a:lstStyle/>
          <a:p>
            <a:r>
              <a:rPr lang="cs-CZ" sz="6600" b="1" u="sng" dirty="0" smtClean="0"/>
              <a:t>FÓRUM </a:t>
            </a:r>
            <a:br>
              <a:rPr lang="cs-CZ" sz="6600" b="1" u="sng" dirty="0" smtClean="0"/>
            </a:br>
            <a:r>
              <a:rPr lang="cs-CZ" sz="6600" b="1" dirty="0" smtClean="0"/>
              <a:t>Zdravého města Dačice</a:t>
            </a:r>
            <a:br>
              <a:rPr lang="cs-CZ" sz="6600" b="1" dirty="0" smtClean="0"/>
            </a:br>
            <a:endParaRPr lang="cs-CZ" sz="33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25" y="2964898"/>
            <a:ext cx="2448272" cy="3188398"/>
          </a:xfrm>
          <a:prstGeom prst="rect">
            <a:avLst/>
          </a:prstGeom>
        </p:spPr>
      </p:pic>
      <p:pic>
        <p:nvPicPr>
          <p:cNvPr id="4" name="Picture 4" descr="MA21_logo_central_barva_RG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68" y="3356992"/>
            <a:ext cx="19446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_NSZM_logo-ne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68" y="5314065"/>
            <a:ext cx="20161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11099" y="116632"/>
            <a:ext cx="26200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2500" b="1" dirty="0" smtClean="0">
                <a:solidFill>
                  <a:prstClr val="black"/>
                </a:solidFill>
                <a:ea typeface="+mj-ea"/>
                <a:cs typeface="+mj-cs"/>
              </a:rPr>
              <a:t>27. února 2017</a:t>
            </a:r>
            <a:endParaRPr lang="cs-CZ" sz="25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\\Svrappl\docs\chvatalo\Dokumenty\My Pictures\Loga\logo_komp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" y="5314065"/>
            <a:ext cx="1219338" cy="12928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1" y="3563238"/>
            <a:ext cx="1070635" cy="15167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5" y="2465837"/>
            <a:ext cx="1296144" cy="10974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1" y="2564873"/>
            <a:ext cx="2267744" cy="835193"/>
          </a:xfrm>
          <a:prstGeom prst="rect">
            <a:avLst/>
          </a:prstGeom>
        </p:spPr>
      </p:pic>
      <p:pic>
        <p:nvPicPr>
          <p:cNvPr id="11" name="Picture 2" descr="Výsledek obrázku pro sšto dač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5353"/>
            <a:ext cx="1973928" cy="12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Š Komenského Dačice -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15" y="5673402"/>
            <a:ext cx="26098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7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4"/>
    </mc:Choice>
    <mc:Fallback xmlns="">
      <p:transition spd="slow" advTm="1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1650" y="2344613"/>
            <a:ext cx="4966454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2016 - </a:t>
            </a:r>
            <a:r>
              <a:rPr lang="cs-CZ" dirty="0"/>
              <a:t>dokončené trasování naučné stezky po přírodních </a:t>
            </a:r>
            <a:r>
              <a:rPr lang="cs-CZ" dirty="0" smtClean="0"/>
              <a:t>zajímavostech kolem </a:t>
            </a:r>
            <a:r>
              <a:rPr lang="cs-CZ" dirty="0"/>
              <a:t>Dačic. </a:t>
            </a:r>
            <a:endParaRPr lang="cs-CZ" dirty="0" smtClean="0"/>
          </a:p>
          <a:p>
            <a:r>
              <a:rPr lang="cs-CZ" dirty="0" smtClean="0"/>
              <a:t>OKC </a:t>
            </a:r>
            <a:r>
              <a:rPr lang="cs-CZ" dirty="0"/>
              <a:t>vyjednal s </a:t>
            </a:r>
            <a:r>
              <a:rPr lang="cs-CZ" dirty="0" smtClean="0"/>
              <a:t>KČT osazení </a:t>
            </a:r>
            <a:r>
              <a:rPr lang="cs-CZ" dirty="0"/>
              <a:t>směrovek se značením a vydal tištěný propagační materiál. </a:t>
            </a:r>
            <a:endParaRPr lang="cs-CZ" dirty="0" smtClean="0"/>
          </a:p>
          <a:p>
            <a:r>
              <a:rPr lang="cs-CZ" dirty="0" smtClean="0"/>
              <a:t>2017 jaro - realizace </a:t>
            </a:r>
            <a:r>
              <a:rPr lang="cs-CZ" dirty="0"/>
              <a:t>naučného okruhu v </a:t>
            </a:r>
            <a:r>
              <a:rPr lang="cs-CZ" dirty="0" err="1" smtClean="0"/>
              <a:t>Kázku</a:t>
            </a:r>
            <a:endParaRPr lang="cs-CZ" dirty="0" smtClean="0"/>
          </a:p>
          <a:p>
            <a:r>
              <a:rPr lang="cs-CZ" dirty="0" smtClean="0"/>
              <a:t>Popisky </a:t>
            </a:r>
            <a:r>
              <a:rPr lang="cs-CZ" dirty="0"/>
              <a:t>na konkrétních památkových objektech v Dačicích </a:t>
            </a:r>
            <a:r>
              <a:rPr lang="cs-CZ" dirty="0" smtClean="0"/>
              <a:t>– nejsou a neuvažují se (směr </a:t>
            </a:r>
            <a:r>
              <a:rPr lang="cs-CZ" dirty="0"/>
              <a:t>k hlavním památkovým objektům je ve městě vyznačený v rámci městského informačního </a:t>
            </a:r>
            <a:r>
              <a:rPr lang="cs-CZ" dirty="0" smtClean="0"/>
              <a:t>systému). 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860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pPr marL="446088" indent="-446088"/>
            <a:r>
              <a:rPr lang="cs-CZ" dirty="0" smtClean="0"/>
              <a:t>4</a:t>
            </a:r>
            <a:r>
              <a:rPr lang="cs-CZ" dirty="0"/>
              <a:t>) TURISTICKÝ INFORMAČNÍ SYSTÉM (POPISKY PAMÁTEK, VYCHÁZKOVÉ TRASY APOD.)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32" y="2348880"/>
            <a:ext cx="2624866" cy="196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52" y="4618000"/>
            <a:ext cx="2591146" cy="19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0D1D-BDAB-475A-8425-85C25DB5FC50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998" y="1844824"/>
            <a:ext cx="4268018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2016 byla podána žádost o dotaci na výstavbu sportovní haly, na kterou </a:t>
            </a:r>
            <a:r>
              <a:rPr lang="cs-CZ" dirty="0" smtClean="0"/>
              <a:t>bude v </a:t>
            </a:r>
            <a:r>
              <a:rPr lang="cs-CZ" dirty="0"/>
              <a:t>roce 2017 vypracována </a:t>
            </a:r>
            <a:r>
              <a:rPr lang="cs-CZ" dirty="0" smtClean="0"/>
              <a:t>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2017 </a:t>
            </a:r>
            <a:r>
              <a:rPr lang="cs-CZ" dirty="0"/>
              <a:t>budou probíhat projekční práce na </a:t>
            </a:r>
            <a:r>
              <a:rPr lang="cs-CZ" dirty="0" smtClean="0"/>
              <a:t>kluziště a u min</a:t>
            </a:r>
            <a:r>
              <a:rPr lang="cs-CZ" dirty="0"/>
              <a:t>. </a:t>
            </a:r>
            <a:r>
              <a:rPr lang="cs-CZ" dirty="0" smtClean="0"/>
              <a:t>2 </a:t>
            </a:r>
            <a:r>
              <a:rPr lang="cs-CZ" dirty="0"/>
              <a:t>dětských hřišť v místních částech Dačic osazeny nové herní prvky.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Čajovna – v řešení (prostory KD Beseda či Centropenu)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14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5</a:t>
            </a:r>
            <a:r>
              <a:rPr lang="cs-CZ" sz="3600" b="1" dirty="0"/>
              <a:t>) VOLNOČASOVÉ AKTIVITY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PRO </a:t>
            </a:r>
            <a:r>
              <a:rPr lang="cs-CZ" sz="3600" b="1" dirty="0"/>
              <a:t>NEORGANIZOVANOU MLÁDEŽ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7566" cy="423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29DB-22ED-48B4-BF89-46DCACCAF236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6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998" y="1844824"/>
            <a:ext cx="4268018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2016 byla podána žádost o dotaci na výstavbu sportovní haly, na kterou bude v roce 2017 vypracována </a:t>
            </a:r>
            <a:r>
              <a:rPr lang="cs-CZ" dirty="0" smtClean="0"/>
              <a:t>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2017 </a:t>
            </a:r>
            <a:r>
              <a:rPr lang="cs-CZ" dirty="0"/>
              <a:t>budou probíhat projekční práce na </a:t>
            </a:r>
            <a:r>
              <a:rPr lang="cs-CZ" dirty="0" smtClean="0"/>
              <a:t>kluziště a u min</a:t>
            </a:r>
            <a:r>
              <a:rPr lang="cs-CZ" dirty="0"/>
              <a:t>. </a:t>
            </a:r>
            <a:r>
              <a:rPr lang="cs-CZ" dirty="0" smtClean="0"/>
              <a:t>2 </a:t>
            </a:r>
            <a:r>
              <a:rPr lang="cs-CZ" dirty="0"/>
              <a:t>dětských hřišť v místních částech Dačic osazeny nové herní prvky.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Čajovna – v řešení (prostory KD Beseda či Centropenu)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14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5</a:t>
            </a:r>
            <a:r>
              <a:rPr lang="cs-CZ" sz="3600" b="1" dirty="0"/>
              <a:t>) VOLNOČASOVÉ AKTIVITY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PRO </a:t>
            </a:r>
            <a:r>
              <a:rPr lang="cs-CZ" sz="3600" b="1" dirty="0"/>
              <a:t>NEORGANIZOVANOU MLÁDEŽ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7566" cy="423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5" y="1340768"/>
            <a:ext cx="4030986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0431-8BAB-4079-B5B1-D0A736242A8A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1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lékařská pohotovos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1484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998" y="3645024"/>
            <a:ext cx="4124002" cy="2952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lékařská pohotovost beze změn z personálních důvodů.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ordinační hodiny v ortopedické ambulanci byly upraveny již 08/2016.</a:t>
            </a:r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588498" cy="3228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/>
              <a:t>6) ROZŠÍŘIT A ZLEPŠIT SLUŽBY LÉKAŘSKÉ </a:t>
            </a:r>
            <a:r>
              <a:rPr lang="cs-CZ" sz="3600" b="1" dirty="0" smtClean="0"/>
              <a:t>POHOTOVOSTI, CHYBÍ </a:t>
            </a:r>
            <a:r>
              <a:rPr lang="cs-CZ" sz="3600" b="1" dirty="0"/>
              <a:t>ODBORNÉ AMBULANCE (UROLOGIE, REVMATOLOGIE) A NEDOSTATEČNÁ KAPACITA STÁVAJÍCÍCH (OČNÍ, ORTOPEDIE)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4997896" y="3717032"/>
            <a:ext cx="4038600" cy="28803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ordinační doba Po a Út byla prodloužena o půl hod a Čt o čtvrt </a:t>
            </a:r>
            <a:r>
              <a:rPr lang="cs-CZ" dirty="0" smtClean="0"/>
              <a:t>hodiny.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revmatologická, urologická </a:t>
            </a:r>
            <a:r>
              <a:rPr lang="cs-CZ" dirty="0"/>
              <a:t>ambulance </a:t>
            </a:r>
            <a:r>
              <a:rPr lang="cs-CZ" dirty="0" smtClean="0"/>
              <a:t>beze změn z personálních důvodů.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356-FF66-4310-8149-F5CAC6F3C907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7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lékařská pohotovos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1484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5304" y="3717032"/>
            <a:ext cx="4124002" cy="2952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lékařská pohotovost beze změn z personálních důvodů.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ordinační hodiny v ortopedické ambulanci byly upraveny již 08/2016.</a:t>
            </a:r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588498" cy="3156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/>
              <a:t>6) ROZŠÍŘIT A ZLEPŠIT SLUŽBY LÉKAŘSKÉ </a:t>
            </a:r>
            <a:r>
              <a:rPr lang="cs-CZ" sz="3600" b="1" dirty="0" smtClean="0"/>
              <a:t>POHOTOVOSTI, CHYBÍ </a:t>
            </a:r>
            <a:r>
              <a:rPr lang="cs-CZ" sz="3600" b="1" dirty="0"/>
              <a:t>ODBORNÉ AMBULANCE (UROLOGIE, REVMATOLOGIE) A NEDOSTATEČNÁ KAPACITA STÁVAJÍCÍCH (OČNÍ, ORTOPEDIE)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4997896" y="3645024"/>
            <a:ext cx="4038600" cy="28803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ordinační doba Po a Út byla prodloužena o půl hod a Čt o čtvrt </a:t>
            </a:r>
            <a:r>
              <a:rPr lang="cs-CZ" dirty="0" smtClean="0"/>
              <a:t>hodiny.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revmatologická, urologická </a:t>
            </a:r>
            <a:r>
              <a:rPr lang="cs-CZ" dirty="0"/>
              <a:t>ambulance </a:t>
            </a:r>
            <a:r>
              <a:rPr lang="cs-CZ" dirty="0" smtClean="0"/>
              <a:t>beze změn z personálních důvodů.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5" y="1340768"/>
            <a:ext cx="4030986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74D4-0582-44ED-A5F2-29C4DA65053B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1090" y="2708920"/>
            <a:ext cx="4870990" cy="374441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Hostkovice</a:t>
            </a:r>
            <a:r>
              <a:rPr lang="cs-CZ" b="1" dirty="0"/>
              <a:t> – Dolní Němčice </a:t>
            </a:r>
            <a:r>
              <a:rPr lang="cs-CZ" dirty="0"/>
              <a:t>– je nutné majetkoprávní vypořádání pro komplexní opravu – průběžně probíhají opravy každé jaro</a:t>
            </a:r>
          </a:p>
          <a:p>
            <a:r>
              <a:rPr lang="cs-CZ" b="1" dirty="0"/>
              <a:t>Dolní Němčice – K. Vydří </a:t>
            </a:r>
            <a:r>
              <a:rPr lang="cs-CZ" dirty="0"/>
              <a:t>– opraveno ve spolupráci se ZD Lučina 2016</a:t>
            </a:r>
          </a:p>
          <a:p>
            <a:r>
              <a:rPr lang="cs-CZ" b="1" dirty="0" err="1"/>
              <a:t>Bílkov</a:t>
            </a:r>
            <a:r>
              <a:rPr lang="cs-CZ" dirty="0"/>
              <a:t> – komunikace opravovány průběžně, zpevněné komunikace v dobrém stavu, </a:t>
            </a:r>
            <a:endParaRPr lang="cs-CZ" dirty="0" smtClean="0"/>
          </a:p>
          <a:p>
            <a:r>
              <a:rPr lang="cs-CZ" b="1" dirty="0" smtClean="0"/>
              <a:t>Malý Pěčín- Hříšice </a:t>
            </a:r>
            <a:r>
              <a:rPr lang="cs-CZ" dirty="0"/>
              <a:t>– opravena komunikace </a:t>
            </a:r>
            <a:r>
              <a:rPr lang="cs-CZ" dirty="0" smtClean="0"/>
              <a:t> 2016 </a:t>
            </a:r>
            <a:r>
              <a:rPr lang="cs-CZ" dirty="0"/>
              <a:t>ostatní komunikace v dobrém stavu</a:t>
            </a:r>
          </a:p>
          <a:p>
            <a:r>
              <a:rPr lang="cs-CZ" b="1" dirty="0"/>
              <a:t>Velký Pěčín</a:t>
            </a:r>
            <a:r>
              <a:rPr lang="cs-CZ" dirty="0"/>
              <a:t>- </a:t>
            </a:r>
            <a:r>
              <a:rPr lang="cs-CZ" dirty="0" smtClean="0"/>
              <a:t>2017 </a:t>
            </a:r>
            <a:r>
              <a:rPr lang="cs-CZ" dirty="0"/>
              <a:t>plánována projektová příprava opravy komunikací u </a:t>
            </a:r>
            <a:r>
              <a:rPr lang="cs-CZ" dirty="0" smtClean="0"/>
              <a:t>pily, rekonstrukce lávky</a:t>
            </a:r>
          </a:p>
          <a:p>
            <a:r>
              <a:rPr lang="cs-CZ" b="1" dirty="0" smtClean="0"/>
              <a:t>Chlumec – Hradišťko</a:t>
            </a:r>
            <a:r>
              <a:rPr lang="cs-CZ" dirty="0" smtClean="0"/>
              <a:t> – plánováno v rámci komplexních pozemkových úprav</a:t>
            </a:r>
          </a:p>
          <a:p>
            <a:r>
              <a:rPr lang="cs-CZ" b="1" dirty="0" smtClean="0"/>
              <a:t>P. Vydří </a:t>
            </a:r>
            <a:r>
              <a:rPr lang="cs-CZ" dirty="0" smtClean="0"/>
              <a:t>– opraveny místní komunikace 2016</a:t>
            </a:r>
            <a:endParaRPr lang="cs-CZ" dirty="0"/>
          </a:p>
        </p:txBody>
      </p:sp>
      <p:sp>
        <p:nvSpPr>
          <p:cNvPr id="6" name="Nadpis 7"/>
          <p:cNvSpPr txBox="1">
            <a:spLocks/>
          </p:cNvSpPr>
          <p:nvPr/>
        </p:nvSpPr>
        <p:spPr>
          <a:xfrm>
            <a:off x="447998" y="344734"/>
            <a:ext cx="8444482" cy="20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/>
              <a:t>7) OPRAVIT MÍSTNÍ KOMUNIKACE D. NĚMČICE - HOSTKOVICE, D. NĚMČICE – KOSTELNÍ VYDŘÍ, V BÍLKOVĚ, MALÉM A VELKÉM PĚČÍNĚ AJ.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5" y="2996952"/>
            <a:ext cx="3404655" cy="22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65E-AB71-40DD-B301-C3B50A4AB2B5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5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421090" y="2708920"/>
            <a:ext cx="4870990" cy="374441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Hostkovice</a:t>
            </a:r>
            <a:r>
              <a:rPr lang="cs-CZ" b="1" dirty="0"/>
              <a:t> – Dolní Němčice </a:t>
            </a:r>
            <a:r>
              <a:rPr lang="cs-CZ" dirty="0"/>
              <a:t>– je nutné majetkoprávní vypořádání pro komplexní opravu – průběžně probíhají opravy každé jaro</a:t>
            </a:r>
          </a:p>
          <a:p>
            <a:r>
              <a:rPr lang="cs-CZ" b="1" dirty="0"/>
              <a:t>Dolní Němčice – K. Vydří </a:t>
            </a:r>
            <a:r>
              <a:rPr lang="cs-CZ" dirty="0"/>
              <a:t>– opraveno ve spolupráci se ZD Lučina 2016</a:t>
            </a:r>
          </a:p>
          <a:p>
            <a:r>
              <a:rPr lang="cs-CZ" b="1" dirty="0" err="1"/>
              <a:t>Bílkov</a:t>
            </a:r>
            <a:r>
              <a:rPr lang="cs-CZ" dirty="0"/>
              <a:t> – komunikace opravovány průběžně, zpevněné komunikace v dobrém stavu, </a:t>
            </a:r>
            <a:endParaRPr lang="cs-CZ" dirty="0" smtClean="0"/>
          </a:p>
          <a:p>
            <a:r>
              <a:rPr lang="cs-CZ" b="1" dirty="0" smtClean="0"/>
              <a:t>Malý Pěčín- Hříšice </a:t>
            </a:r>
            <a:r>
              <a:rPr lang="cs-CZ" dirty="0"/>
              <a:t>– opravena komunikace </a:t>
            </a:r>
            <a:r>
              <a:rPr lang="cs-CZ" dirty="0" smtClean="0"/>
              <a:t> 2016 </a:t>
            </a:r>
            <a:r>
              <a:rPr lang="cs-CZ" dirty="0"/>
              <a:t>ostatní komunikace v dobrém stavu</a:t>
            </a:r>
          </a:p>
          <a:p>
            <a:r>
              <a:rPr lang="cs-CZ" b="1" dirty="0"/>
              <a:t>Velký Pěčín</a:t>
            </a:r>
            <a:r>
              <a:rPr lang="cs-CZ" dirty="0"/>
              <a:t>- </a:t>
            </a:r>
            <a:r>
              <a:rPr lang="cs-CZ" dirty="0" smtClean="0"/>
              <a:t>2017 </a:t>
            </a:r>
            <a:r>
              <a:rPr lang="cs-CZ" dirty="0"/>
              <a:t>plánována projektová příprava opravy komunikací u </a:t>
            </a:r>
            <a:r>
              <a:rPr lang="cs-CZ" dirty="0" smtClean="0"/>
              <a:t>pily, rekonstrukce lávky</a:t>
            </a:r>
          </a:p>
          <a:p>
            <a:r>
              <a:rPr lang="cs-CZ" b="1" dirty="0" smtClean="0"/>
              <a:t>Chlumec – Hradišťko</a:t>
            </a:r>
            <a:r>
              <a:rPr lang="cs-CZ" dirty="0" smtClean="0"/>
              <a:t> – plánováno v rámci komplexních pozemkových úprav</a:t>
            </a:r>
          </a:p>
          <a:p>
            <a:r>
              <a:rPr lang="cs-CZ" b="1" dirty="0" smtClean="0"/>
              <a:t>P. Vydří </a:t>
            </a:r>
            <a:r>
              <a:rPr lang="cs-CZ" dirty="0" smtClean="0"/>
              <a:t>– opraveny místní komunikace 2016</a:t>
            </a:r>
            <a:endParaRPr lang="cs-CZ" dirty="0"/>
          </a:p>
        </p:txBody>
      </p:sp>
      <p:sp>
        <p:nvSpPr>
          <p:cNvPr id="6" name="Nadpis 7"/>
          <p:cNvSpPr txBox="1">
            <a:spLocks/>
          </p:cNvSpPr>
          <p:nvPr/>
        </p:nvSpPr>
        <p:spPr>
          <a:xfrm>
            <a:off x="447998" y="344734"/>
            <a:ext cx="8444482" cy="20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/>
              <a:t>7) OPRAVIT MÍSTNÍ KOMUNIKACE D. NĚMČICE - HOSTKOVICE, D. NĚMČICE – KOSTELNÍ VYDŘÍ, V BÍLKOVĚ, MALÉM A VELKÉM PĚČÍNĚ AJ.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5" y="2996952"/>
            <a:ext cx="3404655" cy="22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68" y="1680732"/>
            <a:ext cx="4257542" cy="4320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7F6-5637-4C7A-89CE-767CEC7EC567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7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4324" y="2132856"/>
            <a:ext cx="44737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Probíhají projekční </a:t>
            </a:r>
            <a:r>
              <a:rPr lang="cs-CZ" dirty="0" smtClean="0"/>
              <a:t>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úseky </a:t>
            </a:r>
            <a:r>
              <a:rPr lang="cs-CZ" dirty="0"/>
              <a:t>Dačice – </a:t>
            </a:r>
            <a:r>
              <a:rPr lang="cs-CZ" dirty="0" err="1" smtClean="0"/>
              <a:t>Bílkov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Dačice </a:t>
            </a:r>
            <a:r>
              <a:rPr lang="cs-CZ" dirty="0"/>
              <a:t>– zahrádkářská kolonie </a:t>
            </a:r>
            <a:r>
              <a:rPr lang="cs-CZ" dirty="0" err="1" smtClean="0"/>
              <a:t>Toužín</a:t>
            </a:r>
            <a:r>
              <a:rPr lang="cs-CZ" dirty="0" smtClean="0"/>
              <a:t> (dokončení 2017)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Dačice </a:t>
            </a:r>
            <a:r>
              <a:rPr lang="cs-CZ" dirty="0"/>
              <a:t>– Kostelní Vydří. </a:t>
            </a:r>
            <a:endParaRPr lang="cs-CZ" dirty="0" smtClean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9754" y="340006"/>
            <a:ext cx="8442726" cy="15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8</a:t>
            </a:r>
            <a:r>
              <a:rPr lang="cs-CZ" sz="3600" b="1" dirty="0"/>
              <a:t>) VYBUDOVAT CYKLOSTEZKY DAČICE – BÍLKOV, TOUŽÍN – URBANEČ, TOUŽÍN – KŘIŽOVATKA NA LIDÉŘOVICE</a:t>
            </a:r>
          </a:p>
        </p:txBody>
      </p:sp>
      <p:pic>
        <p:nvPicPr>
          <p:cNvPr id="11266" name="Picture 2" descr="Výsledek obrázku pro cyklostezky zna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5DD5-7A1F-43D5-89C8-6F88DB8427F2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4324" y="2132856"/>
            <a:ext cx="44737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Probíhají projekční </a:t>
            </a:r>
            <a:r>
              <a:rPr lang="cs-CZ" dirty="0" smtClean="0"/>
              <a:t>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úseky </a:t>
            </a:r>
            <a:r>
              <a:rPr lang="cs-CZ" dirty="0"/>
              <a:t>Dačice – </a:t>
            </a:r>
            <a:r>
              <a:rPr lang="cs-CZ" dirty="0" err="1" smtClean="0"/>
              <a:t>Bílkov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Dačice </a:t>
            </a:r>
            <a:r>
              <a:rPr lang="cs-CZ" dirty="0"/>
              <a:t>– zahrádkářská kolonie </a:t>
            </a:r>
            <a:r>
              <a:rPr lang="cs-CZ" dirty="0" err="1" smtClean="0"/>
              <a:t>Toužín</a:t>
            </a:r>
            <a:r>
              <a:rPr lang="cs-CZ" dirty="0" smtClean="0"/>
              <a:t> (dokončení 2017)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Dačice </a:t>
            </a:r>
            <a:r>
              <a:rPr lang="cs-CZ" dirty="0"/>
              <a:t>– Kostelní Vydří. </a:t>
            </a:r>
            <a:endParaRPr lang="cs-CZ" dirty="0" smtClean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9754" y="340006"/>
            <a:ext cx="8442726" cy="15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8</a:t>
            </a:r>
            <a:r>
              <a:rPr lang="cs-CZ" sz="3600" b="1" dirty="0"/>
              <a:t>) VYBUDOVAT CYKLOSTEZKY DAČICE – BÍLKOV, TOUŽÍN – URBANEČ, TOUŽÍN – KŘIŽOVATKA NA LIDÉŘOVICE</a:t>
            </a:r>
          </a:p>
        </p:txBody>
      </p:sp>
      <p:pic>
        <p:nvPicPr>
          <p:cNvPr id="11266" name="Picture 2" descr="Výsledek obrázku pro cyklostezky zna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61B5-68E8-4BBD-9CF7-9795AF312960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9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1619" y="2492897"/>
            <a:ext cx="4038600" cy="3096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rámci </a:t>
            </a:r>
            <a:r>
              <a:rPr lang="cs-CZ" dirty="0" smtClean="0"/>
              <a:t>revitalizace KS - 17ks </a:t>
            </a:r>
            <a:r>
              <a:rPr lang="cs-CZ" dirty="0"/>
              <a:t>nových </a:t>
            </a:r>
            <a:r>
              <a:rPr lang="cs-CZ" dirty="0" smtClean="0"/>
              <a:t>laviček </a:t>
            </a:r>
          </a:p>
          <a:p>
            <a:pPr marL="0" indent="0">
              <a:buNone/>
            </a:pPr>
            <a:r>
              <a:rPr lang="cs-CZ" dirty="0" smtClean="0"/>
              <a:t>(+ dřevěné sedací schody)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Havlíčkovo </a:t>
            </a:r>
            <a:r>
              <a:rPr lang="cs-CZ" dirty="0"/>
              <a:t>nám. </a:t>
            </a:r>
            <a:r>
              <a:rPr lang="cs-CZ" dirty="0" smtClean="0"/>
              <a:t>- 4ks </a:t>
            </a:r>
            <a:r>
              <a:rPr lang="cs-CZ" dirty="0"/>
              <a:t>nových laviček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Ul. </a:t>
            </a:r>
            <a:r>
              <a:rPr lang="cs-CZ" dirty="0" err="1" smtClean="0"/>
              <a:t>Pantočkova</a:t>
            </a:r>
            <a:r>
              <a:rPr lang="cs-CZ" dirty="0" smtClean="0"/>
              <a:t> – 4 ks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3"/>
            <a:ext cx="8084442" cy="193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9</a:t>
            </a:r>
            <a:r>
              <a:rPr lang="cs-CZ" sz="3600" b="1" dirty="0"/>
              <a:t>) CHYBĚJÍCÍ LAVIČKY NA PALACKÉHO A HAVLÍČKOVĚ NÁMĚSTÍ I ČERVENÉM VRCHU, WC NA HAVLÍČKOVĚ NÁMĚSTÍ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49" y="2636912"/>
            <a:ext cx="40319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E9CD-6BE5-48F4-88DE-16EF32686F48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78098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OVĚŘENÉ PROBLÉMY Z ROKU 2016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97152"/>
          </a:xfrm>
        </p:spPr>
        <p:txBody>
          <a:bodyPr>
            <a:noAutofit/>
          </a:bodyPr>
          <a:lstStyle/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Stavební řešení vlakového přejezdu u vlakového nádraží (objízdná trasa)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Zřízení dopravního hřiště u ZŠ Boženy </a:t>
            </a:r>
            <a:r>
              <a:rPr lang="cs-CZ" sz="1800" dirty="0" smtClean="0"/>
              <a:t>Němcové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Bezbariérovost ZŠ Dačice v ulici Boženy Němcové a ZŠ v ulici </a:t>
            </a:r>
            <a:r>
              <a:rPr lang="cs-CZ" sz="1800" dirty="0" smtClean="0"/>
              <a:t>Komenského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Turistický informační systém (popisky památek, vycházkové trasy apod</a:t>
            </a:r>
            <a:r>
              <a:rPr lang="cs-CZ" sz="1800" dirty="0" smtClean="0"/>
              <a:t>.)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Volnočasové aktivity pro neorganizovanou mládež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Rozšířit a zlepšit služby lékařské pohotovosti, chybí odborné ambulance (urologie, revmatologie) a nedostatečná kapacita stávajících (oční, ortopedie)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Opravit místní komunikace D. Němčice - </a:t>
            </a:r>
            <a:r>
              <a:rPr lang="cs-CZ" sz="1800" dirty="0" err="1"/>
              <a:t>Hostkovice</a:t>
            </a:r>
            <a:r>
              <a:rPr lang="cs-CZ" sz="1800" dirty="0"/>
              <a:t>, D. Němčice – Kostelní Vydří, v Bílkově, Malém a Velkém Pěčíně aj. </a:t>
            </a:r>
            <a:endParaRPr lang="cs-CZ" sz="1800" dirty="0" smtClean="0"/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Vybudovat cyklostezky Dačice – </a:t>
            </a:r>
            <a:r>
              <a:rPr lang="cs-CZ" sz="1800" dirty="0" err="1"/>
              <a:t>Bílkov</a:t>
            </a:r>
            <a:r>
              <a:rPr lang="cs-CZ" sz="1800" dirty="0"/>
              <a:t>, </a:t>
            </a:r>
            <a:r>
              <a:rPr lang="cs-CZ" sz="1800" dirty="0" err="1"/>
              <a:t>Toužín</a:t>
            </a:r>
            <a:r>
              <a:rPr lang="cs-CZ" sz="1800" dirty="0"/>
              <a:t> – </a:t>
            </a:r>
            <a:r>
              <a:rPr lang="cs-CZ" sz="1800" dirty="0" err="1"/>
              <a:t>Urbaneč</a:t>
            </a:r>
            <a:r>
              <a:rPr lang="cs-CZ" sz="1800" dirty="0"/>
              <a:t>, </a:t>
            </a:r>
            <a:r>
              <a:rPr lang="cs-CZ" sz="1800" dirty="0" err="1"/>
              <a:t>Toužín</a:t>
            </a:r>
            <a:r>
              <a:rPr lang="cs-CZ" sz="1800" dirty="0"/>
              <a:t> – křižovatka na </a:t>
            </a:r>
            <a:r>
              <a:rPr lang="cs-CZ" sz="1800" dirty="0" smtClean="0"/>
              <a:t>Lidéřovice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Chybějící lavičky na Palackého a Havlíčkově náměstí i Červeném Vrchu, WC na Havlíčkově náměstí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cs-CZ" sz="1800" dirty="0"/>
              <a:t>Rozšíření senior pasu na kulturní akce </a:t>
            </a:r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endParaRPr lang="cs-CZ" sz="1800" dirty="0" smtClean="0"/>
          </a:p>
          <a:p>
            <a:pPr marL="360000" indent="-360000">
              <a:buClr>
                <a:schemeClr val="accent1"/>
              </a:buClr>
              <a:buSzPct val="100000"/>
              <a:buFont typeface="+mj-lt"/>
              <a:buAutoNum type="arabicParenR"/>
            </a:pPr>
            <a:endParaRPr lang="cs-CZ" sz="1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38ED-8F67-4407-BE02-B48354A8DCF0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1619" y="2492897"/>
            <a:ext cx="4038600" cy="3096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rámci </a:t>
            </a:r>
            <a:r>
              <a:rPr lang="cs-CZ" dirty="0" smtClean="0"/>
              <a:t>revitalizace KS - 17ks </a:t>
            </a:r>
            <a:r>
              <a:rPr lang="cs-CZ" dirty="0"/>
              <a:t>nových </a:t>
            </a:r>
            <a:r>
              <a:rPr lang="cs-CZ" dirty="0" smtClean="0"/>
              <a:t>laviček </a:t>
            </a:r>
          </a:p>
          <a:p>
            <a:pPr marL="0" indent="0">
              <a:buNone/>
            </a:pPr>
            <a:r>
              <a:rPr lang="cs-CZ" dirty="0" smtClean="0"/>
              <a:t>(+ dřevěné sedací schody)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Havlíčkovo </a:t>
            </a:r>
            <a:r>
              <a:rPr lang="cs-CZ" dirty="0"/>
              <a:t>nám. </a:t>
            </a:r>
            <a:r>
              <a:rPr lang="cs-CZ" dirty="0" smtClean="0"/>
              <a:t>- 4ks </a:t>
            </a:r>
            <a:r>
              <a:rPr lang="cs-CZ" dirty="0"/>
              <a:t>nových laviček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Ul. </a:t>
            </a:r>
            <a:r>
              <a:rPr lang="cs-CZ" dirty="0" err="1" smtClean="0"/>
              <a:t>Pantočkova</a:t>
            </a:r>
            <a:r>
              <a:rPr lang="cs-CZ" dirty="0" smtClean="0"/>
              <a:t> – 4 ks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3"/>
            <a:ext cx="8084442" cy="193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9</a:t>
            </a:r>
            <a:r>
              <a:rPr lang="cs-CZ" sz="3600" b="1" dirty="0"/>
              <a:t>) CHYBĚJÍCÍ LAVIČKY NA PALACKÉHO A HAVLÍČKOVĚ NÁMĚSTÍ I ČERVENÉM VRCHU, WC NA HAVLÍČKOVĚ NÁMĚSTÍ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49" y="2636912"/>
            <a:ext cx="40319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E9CD-6BE5-48F4-88DE-16EF32686F48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998" y="1772816"/>
            <a:ext cx="4474840" cy="4525963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RM schválilo smlouvu </a:t>
            </a:r>
            <a:r>
              <a:rPr lang="cs-CZ" dirty="0"/>
              <a:t>se společností Sun Drive Communications s.r.o</a:t>
            </a:r>
            <a:r>
              <a:rPr lang="cs-CZ" dirty="0" smtClean="0"/>
              <a:t>.  stanovení </a:t>
            </a:r>
            <a:r>
              <a:rPr lang="cs-CZ" dirty="0"/>
              <a:t>konkrétního plnění ze strany města </a:t>
            </a:r>
            <a:r>
              <a:rPr lang="cs-CZ" dirty="0" smtClean="0"/>
              <a:t>ve </a:t>
            </a:r>
            <a:r>
              <a:rPr lang="cs-CZ" dirty="0"/>
              <a:t>výši 10 % ze vstupného na kulturní akce pořádané městem včetně promítání 3D kina.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Prodej </a:t>
            </a:r>
            <a:r>
              <a:rPr lang="cs-CZ" dirty="0"/>
              <a:t>vstupenek po předložení </a:t>
            </a:r>
            <a:r>
              <a:rPr lang="cs-CZ" dirty="0" smtClean="0"/>
              <a:t>Seniorpasu </a:t>
            </a:r>
            <a:r>
              <a:rPr lang="cs-CZ" dirty="0"/>
              <a:t>začal následně v </a:t>
            </a:r>
            <a:r>
              <a:rPr lang="cs-CZ" dirty="0" smtClean="0"/>
              <a:t>06/2016 </a:t>
            </a:r>
            <a:r>
              <a:rPr lang="cs-CZ" dirty="0"/>
              <a:t>a od té doby je hojně využívaný.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Sleva se neuplatní </a:t>
            </a:r>
            <a:r>
              <a:rPr lang="cs-CZ" dirty="0"/>
              <a:t>na kulturní akce </a:t>
            </a:r>
            <a:r>
              <a:rPr lang="cs-CZ" dirty="0" smtClean="0"/>
              <a:t>hudební </a:t>
            </a:r>
            <a:r>
              <a:rPr lang="cs-CZ" dirty="0"/>
              <a:t>nebo </a:t>
            </a:r>
            <a:r>
              <a:rPr lang="cs-CZ" dirty="0" smtClean="0"/>
              <a:t>divadelní, </a:t>
            </a:r>
            <a:r>
              <a:rPr lang="cs-CZ" dirty="0"/>
              <a:t>realizované tzv. na </a:t>
            </a:r>
            <a:r>
              <a:rPr lang="cs-CZ" dirty="0" smtClean="0"/>
              <a:t>provizi - poskytování slev je dáno smlouvou mezi </a:t>
            </a:r>
            <a:r>
              <a:rPr lang="cs-CZ" dirty="0"/>
              <a:t>městem a výkonnými umělci nebo uměleckými agenturami.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Slevy na </a:t>
            </a:r>
            <a:r>
              <a:rPr lang="cs-CZ" dirty="0" smtClean="0"/>
              <a:t>Seniorpasy  se poskytují i na permanentky </a:t>
            </a:r>
            <a:r>
              <a:rPr lang="cs-CZ" dirty="0"/>
              <a:t>např. na Kejklování, na Za dačickou kostku cukru apod. </a:t>
            </a:r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212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 algn="l"/>
            <a:r>
              <a:rPr lang="cs-CZ" sz="3600" b="1" dirty="0" smtClean="0"/>
              <a:t>10) </a:t>
            </a:r>
            <a:r>
              <a:rPr lang="cs-CZ" sz="3600" b="1" dirty="0"/>
              <a:t>ROZŠÍŘENÍ SENIOR </a:t>
            </a:r>
            <a:r>
              <a:rPr lang="cs-CZ" sz="3600" b="1" dirty="0" smtClean="0"/>
              <a:t>PASU</a:t>
            </a:r>
            <a:br>
              <a:rPr lang="cs-CZ" sz="3600" b="1" dirty="0" smtClean="0"/>
            </a:br>
            <a:r>
              <a:rPr lang="cs-CZ" sz="3600" b="1" dirty="0" smtClean="0"/>
              <a:t>NA </a:t>
            </a:r>
            <a:r>
              <a:rPr lang="cs-CZ" sz="3600" b="1" dirty="0"/>
              <a:t>KULTURNÍ AKCE </a:t>
            </a:r>
          </a:p>
        </p:txBody>
      </p:sp>
      <p:pic>
        <p:nvPicPr>
          <p:cNvPr id="15362" name="Picture 2" descr="Výsledek obrázku pro senior 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3" y="2420888"/>
            <a:ext cx="3672408" cy="23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3B3A-2D97-4052-A231-986B0E9C99E0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9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998" y="1772816"/>
            <a:ext cx="4474840" cy="4525963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RM schválilo smlouvu </a:t>
            </a:r>
            <a:r>
              <a:rPr lang="cs-CZ" dirty="0"/>
              <a:t>se společností Sun Drive Communications s.r.o</a:t>
            </a:r>
            <a:r>
              <a:rPr lang="cs-CZ" dirty="0" smtClean="0"/>
              <a:t>.  stanovení </a:t>
            </a:r>
            <a:r>
              <a:rPr lang="cs-CZ" dirty="0"/>
              <a:t>konkrétního plnění ze strany města </a:t>
            </a:r>
            <a:r>
              <a:rPr lang="cs-CZ" dirty="0" smtClean="0"/>
              <a:t>ve </a:t>
            </a:r>
            <a:r>
              <a:rPr lang="cs-CZ" dirty="0"/>
              <a:t>výši 10 % ze vstupného na kulturní akce pořádané městem včetně promítání 3D kina.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Prodej </a:t>
            </a:r>
            <a:r>
              <a:rPr lang="cs-CZ" dirty="0"/>
              <a:t>vstupenek po předložení </a:t>
            </a:r>
            <a:r>
              <a:rPr lang="cs-CZ" dirty="0" smtClean="0"/>
              <a:t>Seniorpasu </a:t>
            </a:r>
            <a:r>
              <a:rPr lang="cs-CZ" dirty="0"/>
              <a:t>začal následně v </a:t>
            </a:r>
            <a:r>
              <a:rPr lang="cs-CZ" dirty="0" smtClean="0"/>
              <a:t>06/2016 </a:t>
            </a:r>
            <a:r>
              <a:rPr lang="cs-CZ" dirty="0"/>
              <a:t>a od té doby je hojně využívaný.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Sleva se neuplatní </a:t>
            </a:r>
            <a:r>
              <a:rPr lang="cs-CZ" dirty="0"/>
              <a:t>na kulturní akce </a:t>
            </a:r>
            <a:r>
              <a:rPr lang="cs-CZ" dirty="0" smtClean="0"/>
              <a:t>hudební </a:t>
            </a:r>
            <a:r>
              <a:rPr lang="cs-CZ" dirty="0"/>
              <a:t>nebo </a:t>
            </a:r>
            <a:r>
              <a:rPr lang="cs-CZ" dirty="0" smtClean="0"/>
              <a:t>divadelní, </a:t>
            </a:r>
            <a:r>
              <a:rPr lang="cs-CZ" dirty="0"/>
              <a:t>realizované tzv. na </a:t>
            </a:r>
            <a:r>
              <a:rPr lang="cs-CZ" dirty="0" smtClean="0"/>
              <a:t>provizi - poskytování slev je dáno smlouvou mezi </a:t>
            </a:r>
            <a:r>
              <a:rPr lang="cs-CZ" dirty="0"/>
              <a:t>městem a výkonnými umělci nebo uměleckými agenturami.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Slevy na </a:t>
            </a:r>
            <a:r>
              <a:rPr lang="cs-CZ" dirty="0" smtClean="0"/>
              <a:t>Seniorpasy  se poskytují i na permanentky </a:t>
            </a:r>
            <a:r>
              <a:rPr lang="cs-CZ" dirty="0"/>
              <a:t>např. na Kejklování, na Za dačickou kostku cukru apod. </a:t>
            </a:r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212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 algn="l"/>
            <a:r>
              <a:rPr lang="cs-CZ" sz="3600" b="1" dirty="0" smtClean="0"/>
              <a:t>10) </a:t>
            </a:r>
            <a:r>
              <a:rPr lang="cs-CZ" sz="3600" b="1" dirty="0"/>
              <a:t>ROZŠÍŘENÍ SENIOR PASU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NA </a:t>
            </a:r>
            <a:r>
              <a:rPr lang="cs-CZ" sz="3600" b="1" dirty="0"/>
              <a:t>KULTURNÍ AKCE </a:t>
            </a:r>
          </a:p>
        </p:txBody>
      </p:sp>
      <p:pic>
        <p:nvPicPr>
          <p:cNvPr id="15362" name="Picture 2" descr="Výsledek obrázku pro senior 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3" y="2420888"/>
            <a:ext cx="3672408" cy="23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27" y="1684040"/>
            <a:ext cx="4257542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5507-E328-4DE5-AD73-2E4974FCB2EE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0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998" y="1484784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b="1" dirty="0"/>
              <a:t>Ukliďme </a:t>
            </a:r>
            <a:r>
              <a:rPr lang="cs-CZ" b="1" dirty="0" smtClean="0"/>
              <a:t>Česko </a:t>
            </a:r>
            <a:r>
              <a:rPr lang="cs-CZ" dirty="0"/>
              <a:t>– </a:t>
            </a:r>
            <a:r>
              <a:rPr lang="cs-CZ" dirty="0" smtClean="0"/>
              <a:t>08.04</a:t>
            </a:r>
            <a:r>
              <a:rPr lang="cs-CZ" dirty="0"/>
              <a:t>.</a:t>
            </a:r>
            <a:endParaRPr lang="cs-CZ" b="1" dirty="0"/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Farmářské trhy</a:t>
            </a:r>
            <a:r>
              <a:rPr lang="cs-CZ" dirty="0" smtClean="0"/>
              <a:t> </a:t>
            </a:r>
            <a:r>
              <a:rPr lang="cs-CZ" b="1" dirty="0" smtClean="0"/>
              <a:t>jaro </a:t>
            </a:r>
            <a:r>
              <a:rPr lang="cs-CZ" dirty="0"/>
              <a:t>– 22.04.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Den země – </a:t>
            </a:r>
            <a:r>
              <a:rPr lang="cs-CZ" dirty="0" smtClean="0"/>
              <a:t>22.04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Den bez aut </a:t>
            </a:r>
            <a:r>
              <a:rPr lang="cs-CZ" dirty="0" smtClean="0"/>
              <a:t>– 20.05.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Den bez tabáku </a:t>
            </a:r>
            <a:r>
              <a:rPr lang="cs-CZ" dirty="0" smtClean="0"/>
              <a:t>– 31.05.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Okolo Jižních Čech </a:t>
            </a:r>
            <a:r>
              <a:rPr lang="cs-CZ" dirty="0" smtClean="0"/>
              <a:t>– září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Farmářské trhy podzim </a:t>
            </a:r>
            <a:r>
              <a:rPr lang="cs-CZ" dirty="0"/>
              <a:t>– </a:t>
            </a:r>
            <a:r>
              <a:rPr lang="cs-CZ" dirty="0" smtClean="0"/>
              <a:t>30. 09.</a:t>
            </a: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Dny zdraví </a:t>
            </a:r>
            <a:r>
              <a:rPr lang="cs-CZ" dirty="0"/>
              <a:t>– </a:t>
            </a:r>
            <a:r>
              <a:rPr lang="cs-CZ" dirty="0" smtClean="0"/>
              <a:t>09. až 15. 10.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Mikulášská jízda městem </a:t>
            </a:r>
            <a:r>
              <a:rPr lang="cs-CZ" dirty="0"/>
              <a:t>– </a:t>
            </a:r>
            <a:r>
              <a:rPr lang="cs-CZ" dirty="0" smtClean="0"/>
              <a:t>05. 12.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5"/>
            <a:ext cx="8229600" cy="778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CO NÁS ČEKÁ V RÁMCI ZDRAVÉHO MĚSTA</a:t>
            </a:r>
            <a:endParaRPr lang="cs-CZ" sz="3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49080"/>
            <a:ext cx="1611324" cy="2098436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D31-A53B-449F-9605-A60F07794FD3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8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78098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ŘEŠENÉ PROBLÉMY Z ROKU 2016</a:t>
            </a:r>
            <a:endParaRPr lang="cs-CZ" b="1" dirty="0"/>
          </a:p>
        </p:txBody>
      </p:sp>
      <p:sp>
        <p:nvSpPr>
          <p:cNvPr id="16" name="Zástupný symbol pro obsah 8"/>
          <p:cNvSpPr>
            <a:spLocks noGrp="1"/>
          </p:cNvSpPr>
          <p:nvPr>
            <p:ph idx="1"/>
          </p:nvPr>
        </p:nvSpPr>
        <p:spPr>
          <a:xfrm>
            <a:off x="704786" y="1412776"/>
            <a:ext cx="8187693" cy="4997152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 smtClean="0"/>
              <a:t>Stavební řešení vlakového přejezdu u vlakového nádraží 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 smtClean="0"/>
              <a:t>Zřízení </a:t>
            </a:r>
            <a:r>
              <a:rPr lang="cs-CZ" sz="2000" dirty="0"/>
              <a:t>dopravního hřiště u ZŠ Boženy Němcové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Bezbariérovost ZŠ Dačice v ulici Boženy Němcové a ZŠ v ulici Komenského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Turistický informační systém (popisky památek, vycházkové trasy apod</a:t>
            </a:r>
            <a:r>
              <a:rPr lang="cs-CZ" sz="2000" dirty="0" smtClean="0"/>
              <a:t>.)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Volnočasové aktivity pro neorganizovanou </a:t>
            </a:r>
            <a:r>
              <a:rPr lang="cs-CZ" sz="2000" dirty="0" smtClean="0"/>
              <a:t>mládež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Rozšířit a zlepšit služby lékařské </a:t>
            </a:r>
            <a:r>
              <a:rPr lang="cs-CZ" sz="2000" dirty="0" smtClean="0"/>
              <a:t>pohotovosti, chybí </a:t>
            </a:r>
            <a:r>
              <a:rPr lang="cs-CZ" sz="2000" dirty="0"/>
              <a:t>odborné ambulance (urologie, revmatologie) a nedostatečná kapacita stávajících (oční, ortopedie)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Opravit místní komunikace D. Němčice - </a:t>
            </a:r>
            <a:r>
              <a:rPr lang="cs-CZ" sz="2000" dirty="0" err="1"/>
              <a:t>Hostkovice</a:t>
            </a:r>
            <a:r>
              <a:rPr lang="cs-CZ" sz="2000" dirty="0"/>
              <a:t>, D. Němčice – Kostelní Vydří, v Bílkově, Malém a Velkém Pěčíně aj. </a:t>
            </a:r>
            <a:endParaRPr lang="cs-CZ" sz="2000" dirty="0" smtClean="0"/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Vybudovat cyklostezky Dačice – </a:t>
            </a:r>
            <a:r>
              <a:rPr lang="cs-CZ" sz="2000" dirty="0" err="1"/>
              <a:t>Bílkov</a:t>
            </a:r>
            <a:r>
              <a:rPr lang="cs-CZ" sz="2000" dirty="0"/>
              <a:t>, </a:t>
            </a:r>
            <a:r>
              <a:rPr lang="cs-CZ" sz="2000" dirty="0" err="1"/>
              <a:t>Toužín</a:t>
            </a:r>
            <a:r>
              <a:rPr lang="cs-CZ" sz="2000" dirty="0"/>
              <a:t> – </a:t>
            </a:r>
            <a:r>
              <a:rPr lang="cs-CZ" sz="2000" dirty="0" err="1"/>
              <a:t>Urbaneč</a:t>
            </a:r>
            <a:r>
              <a:rPr lang="cs-CZ" sz="2000" dirty="0"/>
              <a:t>, </a:t>
            </a:r>
            <a:r>
              <a:rPr lang="cs-CZ" sz="2000" dirty="0" err="1"/>
              <a:t>Toužín</a:t>
            </a:r>
            <a:r>
              <a:rPr lang="cs-CZ" sz="2000" dirty="0"/>
              <a:t> – křižovatka na </a:t>
            </a:r>
            <a:r>
              <a:rPr lang="cs-CZ" sz="2000" dirty="0" smtClean="0"/>
              <a:t>Lidéřovice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Chybějící lavičky na Palackého a Havlíčkově náměstí i Červeném Vrchu, WC na Havlíčkově </a:t>
            </a:r>
            <a:r>
              <a:rPr lang="cs-CZ" sz="2000" dirty="0" smtClean="0"/>
              <a:t>náměstí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cs-CZ" sz="2000" dirty="0"/>
              <a:t>Rozšíření senior pasu na kulturní akce 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cs-CZ" sz="2000" dirty="0"/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cs-CZ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" y="1463518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2" y="2547154"/>
            <a:ext cx="411505" cy="3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8" y="3987955"/>
            <a:ext cx="403701" cy="3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" y="5301208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2" y="5949280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2" y="2902894"/>
            <a:ext cx="398999" cy="3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7" y="3377552"/>
            <a:ext cx="398999" cy="3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1" y="2176121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1815041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3" y="4653136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FB9A-EF21-49D2-8A62-924C87A1229F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22365"/>
            <a:ext cx="8784976" cy="1119277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DĚKUJI ZA POZORNOST</a:t>
            </a:r>
            <a:endParaRPr lang="cs-CZ" sz="6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12" y="1484784"/>
            <a:ext cx="1658781" cy="216024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75928" y="2305278"/>
            <a:ext cx="4978158" cy="377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8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5928" y="3329118"/>
            <a:ext cx="604028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b="1" dirty="0"/>
              <a:t>KONTAKT</a:t>
            </a:r>
          </a:p>
          <a:p>
            <a:endParaRPr lang="cs-CZ" sz="800" b="1" dirty="0"/>
          </a:p>
          <a:p>
            <a:r>
              <a:rPr lang="cs-CZ" sz="3600" b="1" dirty="0"/>
              <a:t>Zdravé město Dačice a MA21</a:t>
            </a:r>
          </a:p>
          <a:p>
            <a:r>
              <a:rPr lang="cs-CZ" sz="3600" dirty="0"/>
              <a:t>T: 384 401 286</a:t>
            </a:r>
          </a:p>
          <a:p>
            <a:r>
              <a:rPr lang="cs-CZ" sz="3600" dirty="0"/>
              <a:t>E: </a:t>
            </a:r>
            <a:r>
              <a:rPr lang="cs-CZ" sz="3600" u="sng" dirty="0"/>
              <a:t>zdravemesto@dacice.cz</a:t>
            </a:r>
          </a:p>
        </p:txBody>
      </p:sp>
    </p:spTree>
    <p:extLst>
      <p:ext uri="{BB962C8B-B14F-4D97-AF65-F5344CB8AC3E}">
        <p14:creationId xmlns:p14="http://schemas.microsoft.com/office/powerpoint/2010/main" val="31622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0576" y="1484784"/>
            <a:ext cx="8084442" cy="10081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/>
              <a:t>v tomto roce bude </a:t>
            </a:r>
            <a:r>
              <a:rPr lang="cs-CZ" sz="2800" dirty="0"/>
              <a:t>zadáno zpracování PD ve spolupráci se SŽDC. </a:t>
            </a:r>
          </a:p>
        </p:txBody>
      </p:sp>
      <p:sp>
        <p:nvSpPr>
          <p:cNvPr id="4" name="Nadpis 7"/>
          <p:cNvSpPr txBox="1">
            <a:spLocks/>
          </p:cNvSpPr>
          <p:nvPr/>
        </p:nvSpPr>
        <p:spPr>
          <a:xfrm>
            <a:off x="447998" y="344734"/>
            <a:ext cx="8516490" cy="99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1) </a:t>
            </a:r>
            <a:r>
              <a:rPr lang="cs-CZ" sz="3600" b="1" dirty="0"/>
              <a:t>STAVEBNÍ ŘEŠENÍ VLAKOVÉHO PŘEJEZDU U VLAKOVÉHO </a:t>
            </a:r>
            <a:r>
              <a:rPr lang="cs-CZ" sz="3600" b="1" dirty="0" smtClean="0"/>
              <a:t>NÁDRAŽÍ</a:t>
            </a:r>
            <a:endParaRPr lang="cs-CZ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34" y="2780928"/>
            <a:ext cx="6552727" cy="36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857-9108-454A-8845-2643ADF29ED0}" type="datetime1">
              <a:rPr lang="cs-CZ" smtClean="0"/>
              <a:t>27.2.2017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8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0576" y="1484784"/>
            <a:ext cx="8084442" cy="10081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 tomto roce bude </a:t>
            </a:r>
            <a:r>
              <a:rPr lang="cs-CZ" sz="2800" dirty="0"/>
              <a:t>zadáno zpracování PD ve spolupráci se SŽDC. </a:t>
            </a:r>
          </a:p>
        </p:txBody>
      </p:sp>
      <p:sp>
        <p:nvSpPr>
          <p:cNvPr id="4" name="Nadpis 7"/>
          <p:cNvSpPr txBox="1">
            <a:spLocks/>
          </p:cNvSpPr>
          <p:nvPr/>
        </p:nvSpPr>
        <p:spPr>
          <a:xfrm>
            <a:off x="447998" y="344734"/>
            <a:ext cx="8516490" cy="99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600" b="1" dirty="0" smtClean="0"/>
              <a:t>1) </a:t>
            </a:r>
            <a:r>
              <a:rPr lang="cs-CZ" sz="3600" b="1" dirty="0"/>
              <a:t>STAVEBNÍ ŘEŠENÍ VLAKOVÉHO PŘEJEZDU U VLAKOVÉHO </a:t>
            </a:r>
            <a:r>
              <a:rPr lang="cs-CZ" sz="3600" b="1" dirty="0" smtClean="0"/>
              <a:t>NÁDRAŽÍ</a:t>
            </a:r>
            <a:endParaRPr lang="cs-CZ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34" y="2780928"/>
            <a:ext cx="6552727" cy="36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A8BB-EBC3-4197-8285-F97C2CD4C37A}" type="datetime1">
              <a:rPr lang="cs-CZ" smtClean="0"/>
              <a:t>27.2.2017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038600" cy="2808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zpracována </a:t>
            </a:r>
            <a:r>
              <a:rPr lang="cs-CZ" sz="2400" dirty="0" smtClean="0"/>
              <a:t>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realizace </a:t>
            </a:r>
            <a:r>
              <a:rPr lang="cs-CZ" sz="2400" dirty="0"/>
              <a:t>akce je závislá na dotaci – aktuálně není vypsán žádný vhodný dotační program. 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447998" y="344734"/>
            <a:ext cx="8516490" cy="92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pPr marL="446088" indent="-446088"/>
            <a:r>
              <a:rPr lang="cs-CZ" sz="3400" dirty="0"/>
              <a:t>2) ZŘÍZENÍ DOPRAVNÍHO HŘIŠTĚ </a:t>
            </a:r>
            <a:r>
              <a:rPr lang="cs-CZ" sz="3400" dirty="0" smtClean="0"/>
              <a:t/>
            </a:r>
            <a:br>
              <a:rPr lang="cs-CZ" sz="3400" dirty="0" smtClean="0"/>
            </a:br>
            <a:r>
              <a:rPr lang="cs-CZ" sz="3400" dirty="0" smtClean="0"/>
              <a:t>U ZŠ </a:t>
            </a:r>
            <a:r>
              <a:rPr lang="cs-CZ" sz="3400" dirty="0"/>
              <a:t>BOŽENY NĚMCOVÉ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40" y="1700808"/>
            <a:ext cx="4542564" cy="4464496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CAA9-3ED5-4F03-9532-6D5CB79AD9AE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40" y="1700808"/>
            <a:ext cx="4542564" cy="4464496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038600" cy="2808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zpracována </a:t>
            </a:r>
            <a:r>
              <a:rPr lang="cs-CZ" sz="2400" dirty="0" smtClean="0"/>
              <a:t>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realizace </a:t>
            </a:r>
            <a:r>
              <a:rPr lang="cs-CZ" sz="2400" dirty="0"/>
              <a:t>akce je závislá na dotaci – aktuálně není vypsán žádný vhodný dotační program. 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447998" y="344734"/>
            <a:ext cx="8516490" cy="92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pPr marL="446088" indent="-446088"/>
            <a:r>
              <a:rPr lang="cs-CZ" sz="3400" dirty="0"/>
              <a:t>2) ZŘÍZENÍ DOPRAVNÍHO HŘIŠTĚ </a:t>
            </a:r>
            <a:r>
              <a:rPr lang="cs-CZ" sz="3400" dirty="0" smtClean="0"/>
              <a:t/>
            </a:r>
            <a:br>
              <a:rPr lang="cs-CZ" sz="3400" dirty="0" smtClean="0"/>
            </a:br>
            <a:r>
              <a:rPr lang="cs-CZ" sz="3400" dirty="0" smtClean="0"/>
              <a:t>U ZŠ </a:t>
            </a:r>
            <a:r>
              <a:rPr lang="cs-CZ" sz="3400" dirty="0"/>
              <a:t>BOŽENY NĚMCOVÉ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9EDF-4F02-4022-A20D-6C7A55C5477F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24" y="2636912"/>
            <a:ext cx="35878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24196" y="1844824"/>
            <a:ext cx="4767884" cy="4536503"/>
          </a:xfrm>
        </p:spPr>
        <p:txBody>
          <a:bodyPr>
            <a:normAutofit fontScale="70000" lnSpcReduction="20000"/>
          </a:bodyPr>
          <a:lstStyle/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Generel bezbariérovosti</a:t>
            </a:r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V </a:t>
            </a:r>
            <a:r>
              <a:rPr lang="cs-CZ" sz="2700" dirty="0"/>
              <a:t>prosinci 2016 bylo zažádáno do Integrovaného regionálního operačního programu o dotaci na přístavbu učeben ZŠ Komenského v </a:t>
            </a:r>
            <a:r>
              <a:rPr lang="cs-CZ" sz="2700" dirty="0" smtClean="0"/>
              <a:t>Dačicích.</a:t>
            </a:r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Výsledek </a:t>
            </a:r>
            <a:r>
              <a:rPr lang="cs-CZ" sz="2700" dirty="0"/>
              <a:t>o ne/přidělení dotace očekáváme </a:t>
            </a:r>
            <a:r>
              <a:rPr lang="cs-CZ" sz="2700" dirty="0" smtClean="0"/>
              <a:t>v první polovině roku </a:t>
            </a:r>
            <a:r>
              <a:rPr lang="cs-CZ" sz="2700" dirty="0"/>
              <a:t>2017. </a:t>
            </a:r>
            <a:endParaRPr lang="cs-CZ" sz="2700" dirty="0" smtClean="0"/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Součástí </a:t>
            </a:r>
            <a:r>
              <a:rPr lang="cs-CZ" sz="2700" dirty="0"/>
              <a:t>přístavby k ZŠ Komenského je zřízení bezbariérového výtahu pro stávající původní budovu a novou přístavbu. </a:t>
            </a:r>
            <a:endParaRPr lang="cs-CZ" sz="2700" dirty="0" smtClean="0"/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U </a:t>
            </a:r>
            <a:r>
              <a:rPr lang="cs-CZ" sz="2700" dirty="0"/>
              <a:t>ZŠ B. Němcové proběhla v roce 2016 fyzická obhlídka budovy, byly odhadnuty rovněž náklady na osazení výtahů a možnost jejich </a:t>
            </a:r>
            <a:r>
              <a:rPr lang="cs-CZ" sz="2700" dirty="0" smtClean="0"/>
              <a:t>umístění – požádáno o dotaci. 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338594"/>
            <a:ext cx="8784976" cy="142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400" b="1" dirty="0" smtClean="0"/>
              <a:t>3) </a:t>
            </a:r>
            <a:r>
              <a:rPr lang="cs-CZ" sz="3400" b="1" dirty="0"/>
              <a:t>BEZBARIÉROVOST ZŠ DAČICE V ULICI BOŽENY NĚMCOVÉ A ZŠ V ULICI KOMENSKÉHO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E8A9-E6FC-4FE5-AA5E-7C9DCC22A70F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24" y="2636912"/>
            <a:ext cx="35878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24196" y="1844824"/>
            <a:ext cx="4767884" cy="4536503"/>
          </a:xfrm>
        </p:spPr>
        <p:txBody>
          <a:bodyPr>
            <a:normAutofit fontScale="70000" lnSpcReduction="20000"/>
          </a:bodyPr>
          <a:lstStyle/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Generel bezbariérovosti</a:t>
            </a:r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V </a:t>
            </a:r>
            <a:r>
              <a:rPr lang="cs-CZ" sz="2700" dirty="0"/>
              <a:t>prosinci 2016 bylo zažádáno do Integrovaného regionálního operačního programu o dotaci na přístavbu učeben ZŠ Komenského v </a:t>
            </a:r>
            <a:r>
              <a:rPr lang="cs-CZ" sz="2700" dirty="0" smtClean="0"/>
              <a:t>Dačicích.</a:t>
            </a:r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Výsledek </a:t>
            </a:r>
            <a:r>
              <a:rPr lang="cs-CZ" sz="2700" dirty="0"/>
              <a:t>o ne/přidělení dotace očekáváme </a:t>
            </a:r>
            <a:r>
              <a:rPr lang="cs-CZ" sz="2700" dirty="0" smtClean="0"/>
              <a:t>v první polovině roku </a:t>
            </a:r>
            <a:r>
              <a:rPr lang="cs-CZ" sz="2700" dirty="0"/>
              <a:t>2017. </a:t>
            </a:r>
            <a:endParaRPr lang="cs-CZ" sz="2700" dirty="0" smtClean="0"/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Součástí </a:t>
            </a:r>
            <a:r>
              <a:rPr lang="cs-CZ" sz="2700" dirty="0"/>
              <a:t>přístavby k ZŠ Komenského je zřízení bezbariérového výtahu pro stávající původní budovu a novou přístavbu. </a:t>
            </a:r>
            <a:endParaRPr lang="cs-CZ" sz="2700" dirty="0" smtClean="0"/>
          </a:p>
          <a:p>
            <a:pPr indent="-2880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cs-CZ" sz="2700" dirty="0" smtClean="0"/>
              <a:t>U </a:t>
            </a:r>
            <a:r>
              <a:rPr lang="cs-CZ" sz="2700" dirty="0"/>
              <a:t>ZŠ B. Němcové proběhla v roce 2016 fyzická obhlídka budovy, byly odhadnuty rovněž náklady na osazení výtahů a možnost jejich umístění – požádáno o dotaci. 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338594"/>
            <a:ext cx="8784976" cy="142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/>
            <a:r>
              <a:rPr lang="cs-CZ" sz="3400" b="1" dirty="0" smtClean="0"/>
              <a:t>3) </a:t>
            </a:r>
            <a:r>
              <a:rPr lang="cs-CZ" sz="3400" b="1" dirty="0"/>
              <a:t>BEZBARIÉROVOST ZŠ DAČICE V ULICI BOŽENY NĚMCOVÉ A ZŠ V ULICI KOMENSKÉHO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F69B-95E6-4F1B-B986-E70D6267794D}" type="datetime1">
              <a:rPr lang="cs-CZ" smtClean="0"/>
              <a:t>27.2.2017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1650" y="2344613"/>
            <a:ext cx="4966454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2016 - </a:t>
            </a:r>
            <a:r>
              <a:rPr lang="cs-CZ" dirty="0"/>
              <a:t>dokončené trasování naučné stezky po přírodních </a:t>
            </a:r>
            <a:r>
              <a:rPr lang="cs-CZ" dirty="0" smtClean="0"/>
              <a:t>zajímavostech kolem </a:t>
            </a:r>
            <a:r>
              <a:rPr lang="cs-CZ" dirty="0"/>
              <a:t>Dačic.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OKC </a:t>
            </a:r>
            <a:r>
              <a:rPr lang="cs-CZ" dirty="0"/>
              <a:t>vyjednal s </a:t>
            </a:r>
            <a:r>
              <a:rPr lang="cs-CZ" dirty="0" smtClean="0"/>
              <a:t>KČT osazení </a:t>
            </a:r>
            <a:r>
              <a:rPr lang="cs-CZ" dirty="0"/>
              <a:t>směrovek se značením a vydal tištěný propagační materiál.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2017 jaro - realizace </a:t>
            </a:r>
            <a:r>
              <a:rPr lang="cs-CZ" dirty="0"/>
              <a:t>naučného okruhu v </a:t>
            </a:r>
            <a:r>
              <a:rPr lang="cs-CZ" dirty="0" err="1" smtClean="0"/>
              <a:t>Kázku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Popisky </a:t>
            </a:r>
            <a:r>
              <a:rPr lang="cs-CZ" dirty="0"/>
              <a:t>na konkrétních památkových objektech v Dačicích </a:t>
            </a:r>
            <a:r>
              <a:rPr lang="cs-CZ" dirty="0" smtClean="0"/>
              <a:t>– nejsou a neuvažují se (směr </a:t>
            </a:r>
            <a:r>
              <a:rPr lang="cs-CZ" dirty="0"/>
              <a:t>k hlavním památkovým objektům je ve městě vyznačený v rámci městského informačního </a:t>
            </a:r>
            <a:r>
              <a:rPr lang="cs-CZ" dirty="0" smtClean="0"/>
              <a:t>systému). </a:t>
            </a:r>
            <a:endParaRPr lang="cs-CZ" dirty="0"/>
          </a:p>
        </p:txBody>
      </p:sp>
      <p:sp>
        <p:nvSpPr>
          <p:cNvPr id="5" name="Nadpis 7"/>
          <p:cNvSpPr txBox="1">
            <a:spLocks/>
          </p:cNvSpPr>
          <p:nvPr/>
        </p:nvSpPr>
        <p:spPr>
          <a:xfrm>
            <a:off x="447998" y="344734"/>
            <a:ext cx="8229600" cy="1860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cs-CZ" dirty="0" smtClean="0"/>
              <a:t>4</a:t>
            </a:r>
            <a:r>
              <a:rPr lang="cs-CZ" dirty="0"/>
              <a:t>) TURISTICKÝ INFORMAČNÍ SYSTÉM (POPISKY PAMÁTEK, VYCHÁZKOVÉ TRASY APOD.)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32" y="2348880"/>
            <a:ext cx="2624866" cy="196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52" y="4618000"/>
            <a:ext cx="2591146" cy="19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20E2-DD01-4EB7-BB85-8F8416241618}" type="datetime1">
              <a:rPr lang="cs-CZ" smtClean="0"/>
              <a:t>27.2.2017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8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1280</Words>
  <Application>Microsoft Office PowerPoint</Application>
  <PresentationFormat>Předvádění na obrazovce (4:3)</PresentationFormat>
  <Paragraphs>198</Paragraphs>
  <Slides>25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FÓRUM  Zdravého města Dačice </vt:lpstr>
      <vt:lpstr>OVĚŘENÉ PROBLÉMY Z ROKU 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ŘEŠENÉ PROBLÉMY Z ROKU 2016</vt:lpstr>
      <vt:lpstr>DĚKUJI ZA POZORNOST</vt:lpstr>
    </vt:vector>
  </TitlesOfParts>
  <Company>město dačice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Zdravého města Dačice</dc:title>
  <dc:creator>Zdravé město Dačice</dc:creator>
  <cp:lastModifiedBy>Brabencová Ilona, Ing.</cp:lastModifiedBy>
  <cp:revision>296</cp:revision>
  <cp:lastPrinted>2017-02-27T06:54:24Z</cp:lastPrinted>
  <dcterms:created xsi:type="dcterms:W3CDTF">2014-02-03T14:58:34Z</dcterms:created>
  <dcterms:modified xsi:type="dcterms:W3CDTF">2017-02-27T09:00:24Z</dcterms:modified>
</cp:coreProperties>
</file>