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0"/>
  </p:notesMasterIdLst>
  <p:handoutMasterIdLst>
    <p:handoutMasterId r:id="rId21"/>
  </p:handoutMasterIdLst>
  <p:sldIdLst>
    <p:sldId id="256" r:id="rId2"/>
    <p:sldId id="339" r:id="rId3"/>
    <p:sldId id="340" r:id="rId4"/>
    <p:sldId id="417" r:id="rId5"/>
    <p:sldId id="394" r:id="rId6"/>
    <p:sldId id="363" r:id="rId7"/>
    <p:sldId id="373" r:id="rId8"/>
    <p:sldId id="419" r:id="rId9"/>
    <p:sldId id="399" r:id="rId10"/>
    <p:sldId id="402" r:id="rId11"/>
    <p:sldId id="404" r:id="rId12"/>
    <p:sldId id="406" r:id="rId13"/>
    <p:sldId id="408" r:id="rId14"/>
    <p:sldId id="410" r:id="rId15"/>
    <p:sldId id="411" r:id="rId16"/>
    <p:sldId id="324" r:id="rId17"/>
    <p:sldId id="362" r:id="rId18"/>
    <p:sldId id="325" r:id="rId19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FCC99"/>
    <a:srgbClr val="66CC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3257" autoAdjust="0"/>
  </p:normalViewPr>
  <p:slideViewPr>
    <p:cSldViewPr>
      <p:cViewPr varScale="1">
        <p:scale>
          <a:sx n="109" d="100"/>
          <a:sy n="109" d="100"/>
        </p:scale>
        <p:origin x="-16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524"/>
    </p:cViewPr>
  </p:sorterViewPr>
  <p:notesViewPr>
    <p:cSldViewPr>
      <p:cViewPr varScale="1">
        <p:scale>
          <a:sx n="74" d="100"/>
          <a:sy n="74" d="100"/>
        </p:scale>
        <p:origin x="-2130" y="-9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3076363" cy="511731"/>
          </a:xfrm>
          <a:prstGeom prst="rect">
            <a:avLst/>
          </a:prstGeom>
        </p:spPr>
        <p:txBody>
          <a:bodyPr vert="horz" lIns="94760" tIns="47380" rIns="94760" bIns="4738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1298" y="2"/>
            <a:ext cx="3076363" cy="511731"/>
          </a:xfrm>
          <a:prstGeom prst="rect">
            <a:avLst/>
          </a:prstGeom>
        </p:spPr>
        <p:txBody>
          <a:bodyPr vert="horz" lIns="94760" tIns="47380" rIns="94760" bIns="47380" rtlCol="0"/>
          <a:lstStyle>
            <a:lvl1pPr algn="r">
              <a:defRPr sz="1200"/>
            </a:lvl1pPr>
          </a:lstStyle>
          <a:p>
            <a:fld id="{990AA84A-BC25-4948-B1CF-ED4E8A794B27}" type="datetimeFigureOut">
              <a:rPr lang="cs-CZ" smtClean="0"/>
              <a:pPr/>
              <a:t>19.2.2018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4" y="9721107"/>
            <a:ext cx="3076363" cy="511731"/>
          </a:xfrm>
          <a:prstGeom prst="rect">
            <a:avLst/>
          </a:prstGeom>
        </p:spPr>
        <p:txBody>
          <a:bodyPr vert="horz" lIns="94760" tIns="47380" rIns="94760" bIns="4738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1298" y="9721107"/>
            <a:ext cx="3076363" cy="511731"/>
          </a:xfrm>
          <a:prstGeom prst="rect">
            <a:avLst/>
          </a:prstGeom>
        </p:spPr>
        <p:txBody>
          <a:bodyPr vert="horz" lIns="94760" tIns="47380" rIns="94760" bIns="47380" rtlCol="0" anchor="b"/>
          <a:lstStyle>
            <a:lvl1pPr algn="r">
              <a:defRPr sz="1200"/>
            </a:lvl1pPr>
          </a:lstStyle>
          <a:p>
            <a:fld id="{F6046EE9-286F-4A53-9B61-C6CD2991324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9829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3076363" cy="511731"/>
          </a:xfrm>
          <a:prstGeom prst="rect">
            <a:avLst/>
          </a:prstGeom>
        </p:spPr>
        <p:txBody>
          <a:bodyPr vert="horz" lIns="94760" tIns="47380" rIns="94760" bIns="4738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298" y="2"/>
            <a:ext cx="3076363" cy="511731"/>
          </a:xfrm>
          <a:prstGeom prst="rect">
            <a:avLst/>
          </a:prstGeom>
        </p:spPr>
        <p:txBody>
          <a:bodyPr vert="horz" lIns="94760" tIns="47380" rIns="94760" bIns="47380" rtlCol="0"/>
          <a:lstStyle>
            <a:lvl1pPr algn="r">
              <a:defRPr sz="1200"/>
            </a:lvl1pPr>
          </a:lstStyle>
          <a:p>
            <a:fld id="{7BA73FCA-D77A-4937-B5AA-78B89F74A4FE}" type="datetimeFigureOut">
              <a:rPr lang="cs-CZ" smtClean="0"/>
              <a:pPr/>
              <a:t>19.2.2018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0" tIns="47380" rIns="94760" bIns="4738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931" y="4861443"/>
            <a:ext cx="5679440" cy="4605576"/>
          </a:xfrm>
          <a:prstGeom prst="rect">
            <a:avLst/>
          </a:prstGeom>
        </p:spPr>
        <p:txBody>
          <a:bodyPr vert="horz" lIns="94760" tIns="47380" rIns="94760" bIns="4738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4" y="9721107"/>
            <a:ext cx="3076363" cy="511731"/>
          </a:xfrm>
          <a:prstGeom prst="rect">
            <a:avLst/>
          </a:prstGeom>
        </p:spPr>
        <p:txBody>
          <a:bodyPr vert="horz" lIns="94760" tIns="47380" rIns="94760" bIns="4738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298" y="9721107"/>
            <a:ext cx="3076363" cy="511731"/>
          </a:xfrm>
          <a:prstGeom prst="rect">
            <a:avLst/>
          </a:prstGeom>
        </p:spPr>
        <p:txBody>
          <a:bodyPr vert="horz" lIns="94760" tIns="47380" rIns="94760" bIns="47380" rtlCol="0" anchor="b"/>
          <a:lstStyle>
            <a:lvl1pPr algn="r">
              <a:defRPr sz="1200"/>
            </a:lvl1pPr>
          </a:lstStyle>
          <a:p>
            <a:fld id="{79BBDC17-4020-4295-8F95-F934E3E766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8098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BDC17-4020-4295-8F95-F934E3E766C4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352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BDC17-4020-4295-8F95-F934E3E766C4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9594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BDC17-4020-4295-8F95-F934E3E766C4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3972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BDC17-4020-4295-8F95-F934E3E766C4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9594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BDC17-4020-4295-8F95-F934E3E766C4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352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B432-998D-4D22-91C6-EBA0BF3AE0C7}" type="datetimeFigureOut">
              <a:rPr lang="cs-CZ" smtClean="0"/>
              <a:pPr/>
              <a:t>19.2.2018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6A41-5D02-42AD-B84B-F777F1E3812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2339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B432-998D-4D22-91C6-EBA0BF3AE0C7}" type="datetimeFigureOut">
              <a:rPr lang="cs-CZ" smtClean="0"/>
              <a:pPr/>
              <a:t>19.2.2018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6A41-5D02-42AD-B84B-F777F1E3812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7671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B432-998D-4D22-91C6-EBA0BF3AE0C7}" type="datetimeFigureOut">
              <a:rPr lang="cs-CZ" smtClean="0"/>
              <a:pPr/>
              <a:t>19.2.2018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6A41-5D02-42AD-B84B-F777F1E3812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1792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B432-998D-4D22-91C6-EBA0BF3AE0C7}" type="datetimeFigureOut">
              <a:rPr lang="cs-CZ" smtClean="0"/>
              <a:pPr/>
              <a:t>19.2.2018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6A41-5D02-42AD-B84B-F777F1E3812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1001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B432-998D-4D22-91C6-EBA0BF3AE0C7}" type="datetimeFigureOut">
              <a:rPr lang="cs-CZ" smtClean="0"/>
              <a:pPr/>
              <a:t>19.2.2018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6A41-5D02-42AD-B84B-F777F1E3812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256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B432-998D-4D22-91C6-EBA0BF3AE0C7}" type="datetimeFigureOut">
              <a:rPr lang="cs-CZ" smtClean="0"/>
              <a:pPr/>
              <a:t>19.2.2018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6A41-5D02-42AD-B84B-F777F1E3812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7544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B432-998D-4D22-91C6-EBA0BF3AE0C7}" type="datetimeFigureOut">
              <a:rPr lang="cs-CZ" smtClean="0"/>
              <a:pPr/>
              <a:t>19.2.2018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6A41-5D02-42AD-B84B-F777F1E3812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3677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B432-998D-4D22-91C6-EBA0BF3AE0C7}" type="datetimeFigureOut">
              <a:rPr lang="cs-CZ" smtClean="0"/>
              <a:pPr/>
              <a:t>19.2.2018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6A41-5D02-42AD-B84B-F777F1E3812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764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B432-998D-4D22-91C6-EBA0BF3AE0C7}" type="datetimeFigureOut">
              <a:rPr lang="cs-CZ" smtClean="0"/>
              <a:pPr/>
              <a:t>19.2.2018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6A41-5D02-42AD-B84B-F777F1E3812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7046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B432-998D-4D22-91C6-EBA0BF3AE0C7}" type="datetimeFigureOut">
              <a:rPr lang="cs-CZ" smtClean="0"/>
              <a:pPr/>
              <a:t>19.2.2018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6A41-5D02-42AD-B84B-F777F1E3812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7823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B432-998D-4D22-91C6-EBA0BF3AE0C7}" type="datetimeFigureOut">
              <a:rPr lang="cs-CZ" smtClean="0"/>
              <a:pPr/>
              <a:t>19.2.2018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6A41-5D02-42AD-B84B-F777F1E3812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0445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DB432-998D-4D22-91C6-EBA0BF3AE0C7}" type="datetimeFigureOut">
              <a:rPr lang="cs-CZ" smtClean="0"/>
              <a:pPr/>
              <a:t>19.2.2018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16A41-5D02-42AD-B84B-F777F1E3812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8132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0" Type="http://schemas.openxmlformats.org/officeDocument/2006/relationships/image" Target="../media/image7.jpeg"/><Relationship Id="rId4" Type="http://schemas.openxmlformats.org/officeDocument/2006/relationships/image" Target="../media/image1.pn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www.dacice.cz/e_download.php?file=data/editor/173cs_8.pdf&amp;original=Generel%20bezbari%C3%A9rovosti%20(textov%C3%A1%20%C4%8D%C3%A1st).pdf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908720"/>
            <a:ext cx="8496944" cy="1614041"/>
          </a:xfrm>
        </p:spPr>
        <p:txBody>
          <a:bodyPr>
            <a:noAutofit/>
          </a:bodyPr>
          <a:lstStyle/>
          <a:p>
            <a:r>
              <a:rPr lang="cs-CZ" sz="6600" b="1" u="sng" dirty="0" smtClean="0"/>
              <a:t>FÓRUM </a:t>
            </a:r>
            <a:br>
              <a:rPr lang="cs-CZ" sz="6600" b="1" u="sng" dirty="0" smtClean="0"/>
            </a:br>
            <a:r>
              <a:rPr lang="cs-CZ" sz="6600" b="1" dirty="0" smtClean="0"/>
              <a:t>Zdravého města Dačice</a:t>
            </a:r>
            <a:br>
              <a:rPr lang="cs-CZ" sz="6600" b="1" dirty="0" smtClean="0"/>
            </a:br>
            <a:endParaRPr lang="cs-CZ" sz="3300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016" y="2964898"/>
            <a:ext cx="2448272" cy="3188398"/>
          </a:xfrm>
          <a:prstGeom prst="rect">
            <a:avLst/>
          </a:prstGeom>
        </p:spPr>
      </p:pic>
      <p:pic>
        <p:nvPicPr>
          <p:cNvPr id="4" name="Picture 4" descr="MA21_logo_central_barva_RGB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418530"/>
            <a:ext cx="1690886" cy="137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_NSZM_logo-new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068" y="4179385"/>
            <a:ext cx="2016125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6311099" y="116632"/>
            <a:ext cx="262009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cs-CZ" sz="2500" b="1" dirty="0" smtClean="0">
                <a:solidFill>
                  <a:prstClr val="black"/>
                </a:solidFill>
                <a:ea typeface="+mj-ea"/>
                <a:cs typeface="+mj-cs"/>
              </a:rPr>
              <a:t>19. února 2018</a:t>
            </a:r>
            <a:endParaRPr lang="cs-CZ" sz="2500" b="1" dirty="0">
              <a:solidFill>
                <a:prstClr val="black"/>
              </a:solidFill>
              <a:ea typeface="+mj-ea"/>
              <a:cs typeface="+mj-cs"/>
            </a:endParaRPr>
          </a:p>
        </p:txBody>
      </p:sp>
      <p:pic>
        <p:nvPicPr>
          <p:cNvPr id="1026" name="Picture 2" descr="\\Svrappl\docs\chvatalo\Dokumenty\My Pictures\Loga\logo_komple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85" y="5314065"/>
            <a:ext cx="1219338" cy="129282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355231"/>
            <a:ext cx="1872208" cy="107737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61" y="3563238"/>
            <a:ext cx="1070635" cy="151673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939811"/>
            <a:ext cx="1296144" cy="109740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51" y="2564873"/>
            <a:ext cx="2267744" cy="835193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127494" y="2448075"/>
            <a:ext cx="1000132" cy="880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109" y="5691395"/>
            <a:ext cx="2595562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671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34"/>
    </mc:Choice>
    <mc:Fallback xmlns="">
      <p:transition spd="slow" advTm="163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13000"/>
                    </a14:imgEffect>
                    <a14:imgEffect>
                      <a14:colorTemperature colorTemp="10125"/>
                    </a14:imgEffect>
                    <a14:imgEffect>
                      <a14:brightnessContrast bright="28000" contrast="-5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51520" y="1467590"/>
            <a:ext cx="8784976" cy="5290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251520" y="1369949"/>
            <a:ext cx="8892480" cy="48822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b="1" dirty="0" smtClean="0">
                <a:solidFill>
                  <a:schemeClr val="bg2">
                    <a:lumMod val="10000"/>
                  </a:schemeClr>
                </a:solidFill>
              </a:rPr>
              <a:t>V roce 2017 byla vysázena následující zeleň:</a:t>
            </a:r>
            <a:endParaRPr lang="cs-CZ" sz="24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cs-CZ" sz="2400" dirty="0">
                <a:solidFill>
                  <a:schemeClr val="bg2">
                    <a:lumMod val="10000"/>
                  </a:schemeClr>
                </a:solidFill>
              </a:rPr>
              <a:t>- Jiráskova p. č. 804/1 – 5 x dřín jarní</a:t>
            </a:r>
          </a:p>
          <a:p>
            <a:pPr marL="0" indent="0">
              <a:buNone/>
            </a:pPr>
            <a:r>
              <a:rPr lang="cs-CZ" sz="2400" dirty="0">
                <a:solidFill>
                  <a:schemeClr val="bg2">
                    <a:lumMod val="10000"/>
                  </a:schemeClr>
                </a:solidFill>
              </a:rPr>
              <a:t>- Komenského p. č. 878/2 </a:t>
            </a:r>
            <a:r>
              <a:rPr lang="cs-CZ" sz="2400" dirty="0" smtClean="0">
                <a:solidFill>
                  <a:schemeClr val="bg2">
                    <a:lumMod val="10000"/>
                  </a:schemeClr>
                </a:solidFill>
              </a:rPr>
              <a:t>- 3 </a:t>
            </a:r>
            <a:r>
              <a:rPr lang="cs-CZ" sz="2400" dirty="0">
                <a:solidFill>
                  <a:schemeClr val="bg2">
                    <a:lumMod val="10000"/>
                  </a:schemeClr>
                </a:solidFill>
              </a:rPr>
              <a:t>x hloh</a:t>
            </a:r>
          </a:p>
          <a:p>
            <a:pPr marL="0" indent="0">
              <a:buNone/>
            </a:pPr>
            <a:r>
              <a:rPr lang="cs-CZ" sz="2400" dirty="0">
                <a:solidFill>
                  <a:schemeClr val="bg2">
                    <a:lumMod val="10000"/>
                  </a:schemeClr>
                </a:solidFill>
              </a:rPr>
              <a:t>- Staré paneláky p. č. 784/1 – 1 x lípa, 2 x dřín</a:t>
            </a:r>
          </a:p>
          <a:p>
            <a:pPr marL="0" indent="0">
              <a:buNone/>
            </a:pPr>
            <a:r>
              <a:rPr lang="cs-CZ" sz="2400" dirty="0">
                <a:solidFill>
                  <a:schemeClr val="bg2">
                    <a:lumMod val="10000"/>
                  </a:schemeClr>
                </a:solidFill>
              </a:rPr>
              <a:t>- Máchova p. č. 2429/19 – 1 x lípa, 2 x kalina</a:t>
            </a:r>
          </a:p>
          <a:p>
            <a:pPr marL="0" indent="0">
              <a:buNone/>
            </a:pPr>
            <a:r>
              <a:rPr lang="cs-CZ" sz="2400" dirty="0">
                <a:solidFill>
                  <a:schemeClr val="bg2">
                    <a:lumMod val="10000"/>
                  </a:schemeClr>
                </a:solidFill>
              </a:rPr>
              <a:t>- Antonína Dvořáka p. č. 2429/161 – 6 x kalina</a:t>
            </a:r>
          </a:p>
          <a:p>
            <a:pPr marL="0" indent="0">
              <a:buNone/>
            </a:pPr>
            <a:r>
              <a:rPr lang="cs-CZ" sz="2400" dirty="0">
                <a:solidFill>
                  <a:schemeClr val="bg2">
                    <a:lumMod val="10000"/>
                  </a:schemeClr>
                </a:solidFill>
              </a:rPr>
              <a:t>- Kaskáda p. č. 2922/2 – 14 x habr obecný  </a:t>
            </a:r>
          </a:p>
          <a:p>
            <a:pPr marL="0" indent="0">
              <a:buNone/>
            </a:pPr>
            <a:r>
              <a:rPr lang="cs-CZ" sz="2400" dirty="0">
                <a:solidFill>
                  <a:schemeClr val="bg2">
                    <a:lumMod val="10000"/>
                  </a:schemeClr>
                </a:solidFill>
              </a:rPr>
              <a:t>- Boženy Němcové p. č. 2950 – 7 x javor</a:t>
            </a:r>
          </a:p>
          <a:p>
            <a:pPr marL="0" indent="0">
              <a:buNone/>
            </a:pPr>
            <a:r>
              <a:rPr lang="cs-CZ" sz="2400" b="1" dirty="0" smtClean="0">
                <a:solidFill>
                  <a:schemeClr val="bg2">
                    <a:lumMod val="10000"/>
                  </a:schemeClr>
                </a:solidFill>
              </a:rPr>
              <a:t>Připravuje </a:t>
            </a:r>
            <a:r>
              <a:rPr lang="cs-CZ" sz="2400" b="1" dirty="0">
                <a:solidFill>
                  <a:schemeClr val="bg2">
                    <a:lumMod val="10000"/>
                  </a:schemeClr>
                </a:solidFill>
              </a:rPr>
              <a:t>se </a:t>
            </a:r>
            <a:r>
              <a:rPr lang="cs-CZ" sz="2400" b="1" dirty="0" smtClean="0">
                <a:solidFill>
                  <a:schemeClr val="bg2">
                    <a:lumMod val="10000"/>
                  </a:schemeClr>
                </a:solidFill>
              </a:rPr>
              <a:t>…</a:t>
            </a:r>
            <a:endParaRPr lang="cs-CZ" sz="24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cs-CZ" sz="2400" dirty="0">
                <a:solidFill>
                  <a:schemeClr val="bg2">
                    <a:lumMod val="10000"/>
                  </a:schemeClr>
                </a:solidFill>
              </a:rPr>
              <a:t>- Kaskáda p. č. 2427/1 – 13 x třešeň </a:t>
            </a:r>
          </a:p>
          <a:p>
            <a:pPr marL="0" indent="0">
              <a:buNone/>
            </a:pPr>
            <a:r>
              <a:rPr lang="cs-CZ" sz="2400" dirty="0">
                <a:solidFill>
                  <a:schemeClr val="bg2">
                    <a:lumMod val="10000"/>
                  </a:schemeClr>
                </a:solidFill>
              </a:rPr>
              <a:t>- Antonína Dvořáka p. č. 2429/161 – 5 x keř růže šípkové, 1 x hloh jednosemenný, 4 x javor babyka</a:t>
            </a:r>
          </a:p>
        </p:txBody>
      </p:sp>
      <p:sp>
        <p:nvSpPr>
          <p:cNvPr id="8" name="Nadpis 7"/>
          <p:cNvSpPr txBox="1">
            <a:spLocks/>
          </p:cNvSpPr>
          <p:nvPr/>
        </p:nvSpPr>
        <p:spPr>
          <a:xfrm>
            <a:off x="251520" y="214290"/>
            <a:ext cx="8784976" cy="1143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cs-CZ" sz="3400" b="1" dirty="0" smtClean="0"/>
          </a:p>
          <a:p>
            <a:pPr lvl="0"/>
            <a:r>
              <a:rPr lang="cs-CZ" sz="3400" b="1" dirty="0" smtClean="0"/>
              <a:t>5) </a:t>
            </a:r>
            <a:r>
              <a:rPr lang="cs-CZ" sz="3600" b="1" dirty="0" smtClean="0"/>
              <a:t>ZAJISTIT DALŠÍ VÝSADBU ZELENĚ A STROMŮ NA ČERVENÉM VRCHU</a:t>
            </a:r>
          </a:p>
          <a:p>
            <a:pPr lvl="0" algn="l"/>
            <a:endParaRPr lang="cs-CZ" sz="3400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472" y="1628800"/>
            <a:ext cx="4257542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4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6" presetClass="emph" presetSubtype="0" decel="10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214282" y="1643050"/>
            <a:ext cx="8786874" cy="2000264"/>
          </a:xfrm>
        </p:spPr>
        <p:txBody>
          <a:bodyPr>
            <a:normAutofit/>
          </a:bodyPr>
          <a:lstStyle/>
          <a:p>
            <a:r>
              <a:rPr lang="cs-CZ" sz="2000" dirty="0" smtClean="0"/>
              <a:t>Samostatné prostory pro školní družinu nebyly řešeny, neboť byla v roce 2017 realizována bezbariérovost prostor – ZŠ má nový výtah</a:t>
            </a:r>
          </a:p>
          <a:p>
            <a:endParaRPr lang="cs-CZ" sz="2000" dirty="0"/>
          </a:p>
        </p:txBody>
      </p:sp>
      <p:sp>
        <p:nvSpPr>
          <p:cNvPr id="8" name="Nadpis 7"/>
          <p:cNvSpPr txBox="1">
            <a:spLocks/>
          </p:cNvSpPr>
          <p:nvPr/>
        </p:nvSpPr>
        <p:spPr>
          <a:xfrm>
            <a:off x="251520" y="214290"/>
            <a:ext cx="8784976" cy="1143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cs-CZ" sz="3400" b="1" dirty="0" smtClean="0"/>
          </a:p>
          <a:p>
            <a:pPr lvl="0"/>
            <a:r>
              <a:rPr lang="cs-CZ" sz="3400" b="1" dirty="0" smtClean="0"/>
              <a:t>6) </a:t>
            </a:r>
            <a:r>
              <a:rPr lang="cs-CZ" sz="3600" b="1" dirty="0" smtClean="0"/>
              <a:t>ZAJISTIT SAMOSTATNÉ PROSTORY PRO ŠKOLNÍ DRUŽINU (B. NĚMCOVÁ)</a:t>
            </a:r>
          </a:p>
          <a:p>
            <a:pPr lvl="0" algn="l"/>
            <a:endParaRPr lang="cs-CZ" sz="3400" b="1" dirty="0"/>
          </a:p>
        </p:txBody>
      </p:sp>
      <p:pic>
        <p:nvPicPr>
          <p:cNvPr id="2050" name="Picture 2" descr="Fotka uživatele Karel Macků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348880"/>
            <a:ext cx="475252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Zástupný symbol pro obsah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674189"/>
            <a:ext cx="4224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4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" presetClass="emph" presetSubtype="0" decel="10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214282" y="1643050"/>
            <a:ext cx="5214974" cy="464347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sz="2000" dirty="0" smtClean="0"/>
              <a:t>Rychlost realizace změn územních plánů závisí na mnoha faktorech. </a:t>
            </a:r>
          </a:p>
          <a:p>
            <a:pPr algn="just"/>
            <a:r>
              <a:rPr lang="cs-CZ" sz="2000" dirty="0" smtClean="0"/>
              <a:t>Termíny, které se v procesu pořizování uplatňují, jsou dány zákonem č. 183/2006 Sb., o územním plánování a stavebním řádu (stavební zákon). </a:t>
            </a:r>
          </a:p>
          <a:p>
            <a:pPr algn="just"/>
            <a:r>
              <a:rPr lang="cs-CZ" sz="2000" dirty="0" smtClean="0"/>
              <a:t>Významným časovým faktorem jsou dále lhůty, které jsou stanoveny ve smlouvě o dílo s projektantem, který změnu územního plánu vypracovává.</a:t>
            </a:r>
          </a:p>
          <a:p>
            <a:pPr algn="just"/>
            <a:r>
              <a:rPr lang="cs-CZ" sz="2000" dirty="0" smtClean="0"/>
              <a:t>Novela  stavebního zákona je účinná od   1.ledna 2018 a přinesla tzv. Zkrácení postupu pořizování změny územního plánu, díky kterému může dojít ke zrychlení celého procesu pořizování cca o 6 měsíců . </a:t>
            </a:r>
          </a:p>
          <a:p>
            <a:pPr algn="just"/>
            <a:r>
              <a:rPr lang="cs-CZ" sz="2000" dirty="0" smtClean="0"/>
              <a:t>Tento postup lze však použít pouze při splnění všech zákonem stanovených podmínek.</a:t>
            </a:r>
          </a:p>
          <a:p>
            <a:endParaRPr lang="cs-CZ" sz="2000" dirty="0"/>
          </a:p>
        </p:txBody>
      </p:sp>
      <p:sp>
        <p:nvSpPr>
          <p:cNvPr id="8" name="Nadpis 7"/>
          <p:cNvSpPr txBox="1">
            <a:spLocks/>
          </p:cNvSpPr>
          <p:nvPr/>
        </p:nvSpPr>
        <p:spPr>
          <a:xfrm>
            <a:off x="251520" y="214290"/>
            <a:ext cx="8784976" cy="1143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cs-CZ" sz="3400" b="1" dirty="0" smtClean="0"/>
          </a:p>
          <a:p>
            <a:pPr lvl="0"/>
            <a:r>
              <a:rPr lang="cs-CZ" sz="3400" b="1" dirty="0" smtClean="0"/>
              <a:t>7) </a:t>
            </a:r>
            <a:r>
              <a:rPr lang="cs-CZ" sz="3600" b="1" dirty="0" smtClean="0"/>
              <a:t>ZAJISTIT RYCHLEJŠÍ REALIZACI ZMĚN ÚZEMNÍHO PLÁNU</a:t>
            </a:r>
          </a:p>
          <a:p>
            <a:pPr lvl="0" algn="l"/>
            <a:endParaRPr lang="cs-CZ" sz="3400" b="1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285992"/>
            <a:ext cx="2538415" cy="2882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472" y="1628800"/>
            <a:ext cx="4257542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4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6" presetClass="emph" presetSubtype="0" decel="10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214282" y="1643050"/>
            <a:ext cx="5214974" cy="464347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cs-CZ" sz="2000" dirty="0" smtClean="0"/>
              <a:t>Hospicovou péčí se zabývá Akční plán rozvoje sociálních služeb ORP </a:t>
            </a:r>
            <a:r>
              <a:rPr lang="cs-CZ" sz="2000" dirty="0" err="1" smtClean="0"/>
              <a:t>Dačice</a:t>
            </a:r>
            <a:r>
              <a:rPr lang="cs-CZ" sz="2000" dirty="0" smtClean="0"/>
              <a:t> na rok 2018 – Priorita 3 – Zajištění doprovodných oblastí; Opatření 3.1: Doprovodné služby pro seniory a osoby se zdravotním postižením; Aktivita 3.1.9: Podpora dostupnosti terénní hospicové péče a Aktivita 3.1.10 – Hledání možností pro zřízení pobytové hospicové péče.</a:t>
            </a:r>
          </a:p>
          <a:p>
            <a:pPr algn="just"/>
            <a:r>
              <a:rPr lang="cs-CZ" sz="2000" dirty="0" smtClean="0"/>
              <a:t>Problematikou se budeme dále zabývat v pracovních skupinách a na řídící skupině a při tvorbě Komunitního plánu rozvoje sociálních služeb ORP </a:t>
            </a:r>
            <a:r>
              <a:rPr lang="cs-CZ" sz="2000" dirty="0" err="1" smtClean="0"/>
              <a:t>Dačice</a:t>
            </a:r>
            <a:r>
              <a:rPr lang="cs-CZ" sz="2000" dirty="0" smtClean="0"/>
              <a:t> na roky 2019 – 2021. </a:t>
            </a:r>
          </a:p>
          <a:p>
            <a:pPr algn="just"/>
            <a:r>
              <a:rPr lang="cs-CZ" sz="2000" dirty="0" smtClean="0"/>
              <a:t>Práce na tvorbě tohoto dokumentu budou zahájeny v březnu 2018. </a:t>
            </a:r>
          </a:p>
          <a:p>
            <a:pPr algn="just"/>
            <a:r>
              <a:rPr lang="cs-CZ" sz="2000" dirty="0" smtClean="0"/>
              <a:t>Realizátorem zakázky bude Centrum pro komunitní práci Jižní Čechy, České Budějovice. Město Dačice je partnerem.</a:t>
            </a:r>
          </a:p>
          <a:p>
            <a:pPr algn="just"/>
            <a:r>
              <a:rPr lang="cs-CZ" sz="2000" dirty="0" smtClean="0"/>
              <a:t>Terénní hospicovou péči soukromě zajišťuje Sdílení Telč, Domácí péče – Moje sestra.</a:t>
            </a:r>
          </a:p>
          <a:p>
            <a:endParaRPr lang="cs-CZ" sz="2000" dirty="0"/>
          </a:p>
        </p:txBody>
      </p:sp>
      <p:sp>
        <p:nvSpPr>
          <p:cNvPr id="8" name="Nadpis 7"/>
          <p:cNvSpPr txBox="1">
            <a:spLocks/>
          </p:cNvSpPr>
          <p:nvPr/>
        </p:nvSpPr>
        <p:spPr>
          <a:xfrm>
            <a:off x="251520" y="214290"/>
            <a:ext cx="8784976" cy="1143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cs-CZ" sz="3400" b="1" dirty="0" smtClean="0"/>
          </a:p>
          <a:p>
            <a:pPr lvl="0"/>
            <a:r>
              <a:rPr lang="cs-CZ" sz="3400" b="1" dirty="0" smtClean="0"/>
              <a:t>8) </a:t>
            </a:r>
            <a:r>
              <a:rPr lang="cs-CZ" sz="3600" b="1" dirty="0" smtClean="0"/>
              <a:t>ZAJISTIT TERÉNNÍ HOSPICOVOU PÉČI</a:t>
            </a:r>
          </a:p>
          <a:p>
            <a:pPr lvl="0" algn="l"/>
            <a:endParaRPr lang="cs-CZ" sz="3400" b="1" dirty="0"/>
          </a:p>
        </p:txBody>
      </p:sp>
      <p:pic>
        <p:nvPicPr>
          <p:cNvPr id="56322" name="Picture 2" descr="Související obrázek"/>
          <p:cNvPicPr>
            <a:picLocks noChangeAspect="1" noChangeArrowheads="1"/>
          </p:cNvPicPr>
          <p:nvPr/>
        </p:nvPicPr>
        <p:blipFill>
          <a:blip r:embed="rId2">
            <a:biLevel thresh="50000"/>
          </a:blip>
          <a:srcRect/>
          <a:stretch>
            <a:fillRect/>
          </a:stretch>
        </p:blipFill>
        <p:spPr bwMode="auto">
          <a:xfrm>
            <a:off x="5500694" y="2428868"/>
            <a:ext cx="3372626" cy="2402996"/>
          </a:xfrm>
          <a:prstGeom prst="rect">
            <a:avLst/>
          </a:prstGeom>
          <a:noFill/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498" y="1601281"/>
            <a:ext cx="4257542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4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6" presetClass="emph" presetSubtype="0" decel="10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214282" y="1643050"/>
            <a:ext cx="8246150" cy="164193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sz="2000" dirty="0" smtClean="0"/>
              <a:t>Letos bude realizován osvětlený přechod ve Velkém Pěčíně, který bude navazovat na opravovanou lávku přes řeku.</a:t>
            </a:r>
          </a:p>
          <a:p>
            <a:pPr algn="just"/>
            <a:r>
              <a:rPr lang="cs-CZ" sz="2000" dirty="0" smtClean="0"/>
              <a:t>OSM dále připravil </a:t>
            </a:r>
            <a:r>
              <a:rPr lang="cs-CZ" sz="2000" dirty="0"/>
              <a:t>návrh </a:t>
            </a:r>
            <a:r>
              <a:rPr lang="cs-CZ" sz="2000" dirty="0" smtClean="0"/>
              <a:t>řešení přechodů</a:t>
            </a:r>
            <a:r>
              <a:rPr lang="cs-CZ" sz="2000" dirty="0"/>
              <a:t>, které by </a:t>
            </a:r>
            <a:r>
              <a:rPr lang="cs-CZ" sz="2000" dirty="0" smtClean="0"/>
              <a:t>byly </a:t>
            </a:r>
            <a:r>
              <a:rPr lang="cs-CZ" sz="2000" dirty="0"/>
              <a:t>vhodné </a:t>
            </a:r>
            <a:r>
              <a:rPr lang="cs-CZ" sz="2000" dirty="0" smtClean="0"/>
              <a:t>k realizaci.</a:t>
            </a:r>
          </a:p>
          <a:p>
            <a:pPr algn="just"/>
            <a:r>
              <a:rPr lang="cs-CZ" sz="2000" dirty="0" smtClean="0"/>
              <a:t>Přechody jsou více popsány v Generelu bezbariérovosti, který je </a:t>
            </a:r>
            <a:r>
              <a:rPr lang="cs-CZ" sz="2000" dirty="0" smtClean="0">
                <a:hlinkClick r:id="rId2"/>
              </a:rPr>
              <a:t>vystaven na městském webu</a:t>
            </a:r>
            <a:r>
              <a:rPr lang="cs-CZ" sz="2000" dirty="0"/>
              <a:t>.</a:t>
            </a:r>
          </a:p>
        </p:txBody>
      </p:sp>
      <p:sp>
        <p:nvSpPr>
          <p:cNvPr id="8" name="Nadpis 7"/>
          <p:cNvSpPr txBox="1">
            <a:spLocks/>
          </p:cNvSpPr>
          <p:nvPr/>
        </p:nvSpPr>
        <p:spPr>
          <a:xfrm>
            <a:off x="251520" y="214290"/>
            <a:ext cx="8784976" cy="1143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cs-CZ" sz="3400" b="1" dirty="0" smtClean="0"/>
          </a:p>
          <a:p>
            <a:pPr lvl="0"/>
            <a:r>
              <a:rPr lang="cs-CZ" sz="3400" b="1" dirty="0" smtClean="0"/>
              <a:t>9) </a:t>
            </a:r>
            <a:r>
              <a:rPr lang="cs-CZ" sz="3600" b="1" dirty="0" smtClean="0"/>
              <a:t>ZŘÍDIT VÍCE PŘECHODŮ</a:t>
            </a:r>
          </a:p>
          <a:p>
            <a:pPr lvl="0" algn="l"/>
            <a:endParaRPr lang="cs-CZ" sz="3400" b="1" dirty="0"/>
          </a:p>
        </p:txBody>
      </p:sp>
      <p:pic>
        <p:nvPicPr>
          <p:cNvPr id="1031" name="Picture 7" descr="Fotka uživatele Karel Macků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84984"/>
            <a:ext cx="4991655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010" y="1556792"/>
            <a:ext cx="4030986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4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6" presetClass="emph" presetSubtype="0" decel="10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214282" y="1643050"/>
            <a:ext cx="8376494" cy="1425910"/>
          </a:xfrm>
        </p:spPr>
        <p:txBody>
          <a:bodyPr>
            <a:normAutofit/>
          </a:bodyPr>
          <a:lstStyle/>
          <a:p>
            <a:pPr algn="just"/>
            <a:r>
              <a:rPr lang="cs-CZ" sz="2000" dirty="0"/>
              <a:t>V roce 2017 byla provedena vysprávka cesty kolem řeky Dyje včetně ořezu křovin a vysečení. </a:t>
            </a:r>
            <a:endParaRPr lang="cs-CZ" sz="2000" dirty="0" smtClean="0"/>
          </a:p>
          <a:p>
            <a:pPr algn="just"/>
            <a:r>
              <a:rPr lang="cs-CZ" sz="2000" dirty="0" smtClean="0"/>
              <a:t>Stav </a:t>
            </a:r>
            <a:r>
              <a:rPr lang="cs-CZ" sz="2000" dirty="0"/>
              <a:t>je průběžně sledován.</a:t>
            </a:r>
            <a:endParaRPr lang="cs-CZ" sz="2000" dirty="0" smtClean="0"/>
          </a:p>
          <a:p>
            <a:pPr algn="just"/>
            <a:endParaRPr lang="cs-CZ" sz="2000" dirty="0"/>
          </a:p>
        </p:txBody>
      </p:sp>
      <p:sp>
        <p:nvSpPr>
          <p:cNvPr id="8" name="Nadpis 7"/>
          <p:cNvSpPr txBox="1">
            <a:spLocks/>
          </p:cNvSpPr>
          <p:nvPr/>
        </p:nvSpPr>
        <p:spPr>
          <a:xfrm>
            <a:off x="251520" y="214290"/>
            <a:ext cx="8784976" cy="1143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cs-CZ" sz="3400" b="1" dirty="0" smtClean="0"/>
          </a:p>
          <a:p>
            <a:endParaRPr lang="cs-CZ" sz="3400" b="1" dirty="0" smtClean="0"/>
          </a:p>
          <a:p>
            <a:r>
              <a:rPr lang="cs-CZ" sz="3400" b="1" dirty="0" smtClean="0"/>
              <a:t>10) </a:t>
            </a:r>
            <a:r>
              <a:rPr lang="cs-CZ" sz="3600" b="1" dirty="0" smtClean="0"/>
              <a:t>ZVELEBIT ZANEDBANÉ OKOLÍ KOLEM ŘEKY DYJE</a:t>
            </a:r>
            <a:endParaRPr lang="cs-CZ" sz="3600" dirty="0" smtClean="0"/>
          </a:p>
          <a:p>
            <a:pPr lvl="0"/>
            <a:endParaRPr lang="cs-CZ" sz="3600" b="1" dirty="0" smtClean="0"/>
          </a:p>
          <a:p>
            <a:pPr lvl="0" algn="l"/>
            <a:endParaRPr lang="cs-CZ" sz="3400" b="1" dirty="0"/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3643314"/>
            <a:ext cx="3875901" cy="291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Fotka uživatele Karel Macků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40" y="2852936"/>
            <a:ext cx="4367535" cy="327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472" y="1628800"/>
            <a:ext cx="4257542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4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6" presetClass="emph" presetSubtype="0" decel="10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7"/>
          <p:cNvSpPr txBox="1">
            <a:spLocks/>
          </p:cNvSpPr>
          <p:nvPr/>
        </p:nvSpPr>
        <p:spPr>
          <a:xfrm>
            <a:off x="447998" y="344735"/>
            <a:ext cx="8229600" cy="7780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600" b="1" dirty="0" smtClean="0"/>
              <a:t>CO NÁS ČEKÁ V RÁMCI ZDRAVÉHO MĚSTA</a:t>
            </a:r>
            <a:endParaRPr lang="cs-CZ" sz="36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589" y="5083273"/>
            <a:ext cx="1107322" cy="1442071"/>
          </a:xfrm>
          <a:prstGeom prst="rect">
            <a:avLst/>
          </a:prstGeom>
        </p:spPr>
      </p:pic>
      <p:sp>
        <p:nvSpPr>
          <p:cNvPr id="9" name="Zástupný symbol pro obsah 2"/>
          <p:cNvSpPr>
            <a:spLocks noGrp="1"/>
          </p:cNvSpPr>
          <p:nvPr/>
        </p:nvSpPr>
        <p:spPr>
          <a:xfrm>
            <a:off x="424271" y="1556792"/>
            <a:ext cx="8229600" cy="49685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lvl="0" indent="-342900">
              <a:spcAft>
                <a:spcPts val="0"/>
              </a:spcAft>
              <a:buFont typeface="Wingdings"/>
              <a:buChar char=""/>
              <a:tabLst>
                <a:tab pos="457200" algn="l"/>
              </a:tabLst>
            </a:pPr>
            <a:r>
              <a:rPr lang="cs-CZ" sz="3200" kern="1200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Ukliďme Česko – 07.04.</a:t>
            </a:r>
            <a:endParaRPr lang="cs-CZ" sz="1200" dirty="0">
              <a:effectLst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"/>
              <a:tabLst>
                <a:tab pos="457200" algn="l"/>
              </a:tabLst>
            </a:pPr>
            <a:r>
              <a:rPr lang="cs-CZ" sz="3200" kern="1200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Den země s JCMP – 22.04.</a:t>
            </a:r>
            <a:endParaRPr lang="cs-CZ" sz="1200" dirty="0">
              <a:effectLst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"/>
              <a:tabLst>
                <a:tab pos="457200" algn="l"/>
              </a:tabLst>
            </a:pPr>
            <a:r>
              <a:rPr lang="cs-CZ" sz="3200" kern="1200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Kulatý stůl s mládeží – 05/2018</a:t>
            </a:r>
            <a:endParaRPr lang="cs-CZ" sz="1200" dirty="0">
              <a:effectLst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"/>
              <a:tabLst>
                <a:tab pos="457200" algn="l"/>
              </a:tabLst>
            </a:pPr>
            <a:r>
              <a:rPr lang="cs-CZ" sz="3200" kern="1200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Farmářské a řemeslné trhy + Férová snídaně – 12.05.</a:t>
            </a:r>
            <a:endParaRPr lang="cs-CZ" sz="1200" dirty="0">
              <a:effectLst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"/>
              <a:tabLst>
                <a:tab pos="457200" algn="l"/>
              </a:tabLst>
            </a:pPr>
            <a:r>
              <a:rPr lang="cs-CZ" sz="3200" kern="1200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Den bez tabáku aneb za čistým vzduchem na věž – 31.05.</a:t>
            </a:r>
            <a:endParaRPr lang="cs-CZ" sz="1200" dirty="0">
              <a:effectLst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"/>
              <a:tabLst>
                <a:tab pos="457200" algn="l"/>
              </a:tabLst>
            </a:pPr>
            <a:r>
              <a:rPr lang="cs-CZ" sz="3200" kern="1200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OLDA 2018 – 01.09.</a:t>
            </a:r>
            <a:endParaRPr lang="cs-CZ" sz="1200" dirty="0">
              <a:effectLst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"/>
              <a:tabLst>
                <a:tab pos="457200" algn="l"/>
              </a:tabLst>
            </a:pPr>
            <a:r>
              <a:rPr lang="cs-CZ" sz="3200" kern="1200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Den bez aut s </a:t>
            </a:r>
            <a:r>
              <a:rPr lang="cs-CZ" sz="3200" kern="1200" dirty="0" err="1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DownTown</a:t>
            </a:r>
            <a:r>
              <a:rPr lang="cs-CZ" sz="3200" kern="1200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 – 08.09.</a:t>
            </a:r>
            <a:endParaRPr lang="cs-CZ" sz="1200" dirty="0">
              <a:effectLst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"/>
              <a:tabLst>
                <a:tab pos="457200" algn="l"/>
              </a:tabLst>
            </a:pPr>
            <a:r>
              <a:rPr lang="cs-CZ" sz="3200" kern="1200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Dny zdraví + Liga proti rakovině - 01. až 12. 09.</a:t>
            </a:r>
            <a:endParaRPr lang="cs-CZ" sz="1200" dirty="0">
              <a:effectLst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"/>
              <a:tabLst>
                <a:tab pos="457200" algn="l"/>
              </a:tabLst>
            </a:pPr>
            <a:r>
              <a:rPr lang="cs-CZ" sz="3200" kern="1200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Farmářské a řemeslné trhy – 22. 09.</a:t>
            </a:r>
            <a:endParaRPr lang="cs-CZ" sz="1200" dirty="0">
              <a:effectLst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"/>
              <a:tabLst>
                <a:tab pos="457200" algn="l"/>
              </a:tabLst>
            </a:pPr>
            <a:r>
              <a:rPr lang="cs-CZ" sz="3200" kern="1200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Mikulášská jízda městem – 05. 12.</a:t>
            </a:r>
            <a:endParaRPr lang="cs-CZ" sz="1200" dirty="0">
              <a:effectLst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7888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2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778098"/>
          </a:xfr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cs-CZ" b="1" dirty="0" smtClean="0"/>
              <a:t>ŘEŠENÉ PRIORITY Z ROKU 2017</a:t>
            </a:r>
            <a:endParaRPr lang="cs-CZ" b="1" dirty="0"/>
          </a:p>
        </p:txBody>
      </p:sp>
      <p:sp>
        <p:nvSpPr>
          <p:cNvPr id="16" name="Zástupný symbol pro obsah 8"/>
          <p:cNvSpPr>
            <a:spLocks noGrp="1"/>
          </p:cNvSpPr>
          <p:nvPr>
            <p:ph idx="1"/>
          </p:nvPr>
        </p:nvSpPr>
        <p:spPr>
          <a:xfrm>
            <a:off x="704786" y="1412776"/>
            <a:ext cx="8187693" cy="4997152"/>
          </a:xfrm>
        </p:spPr>
        <p:txBody>
          <a:bodyPr>
            <a:noAutofit/>
          </a:bodyPr>
          <a:lstStyle/>
          <a:p>
            <a:pPr marL="0" indent="0">
              <a:buClr>
                <a:schemeClr val="accent1"/>
              </a:buClr>
              <a:buSzPct val="100000"/>
              <a:buNone/>
            </a:pPr>
            <a:endParaRPr lang="cs-CZ" sz="2000" dirty="0"/>
          </a:p>
          <a:p>
            <a:pPr marL="0" indent="0">
              <a:buClr>
                <a:schemeClr val="accent1"/>
              </a:buClr>
              <a:buSzPct val="100000"/>
              <a:buNone/>
            </a:pPr>
            <a:endParaRPr lang="cs-CZ" sz="2000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21" y="3775654"/>
            <a:ext cx="379906" cy="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82" y="2081662"/>
            <a:ext cx="410633" cy="41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65" y="3359273"/>
            <a:ext cx="411505" cy="37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13" y="4257816"/>
            <a:ext cx="387364" cy="3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20" y="4725144"/>
            <a:ext cx="387364" cy="3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62" y="2492295"/>
            <a:ext cx="398999" cy="39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45" y="5104344"/>
            <a:ext cx="398999" cy="39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592356" y="1646163"/>
            <a:ext cx="856225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600" dirty="0"/>
              <a:t>Intenzivně pokračovat v pracích k silničnímu obchvatu </a:t>
            </a:r>
            <a:r>
              <a:rPr lang="cs-CZ" sz="2600" dirty="0" smtClean="0"/>
              <a:t>Dačic</a:t>
            </a:r>
            <a:endParaRPr lang="cs-CZ" sz="2600" dirty="0"/>
          </a:p>
          <a:p>
            <a:pPr lvl="0"/>
            <a:r>
              <a:rPr lang="cs-CZ" sz="2800" dirty="0"/>
              <a:t>Umožnit promítání letního kina v zámeckém amfiteátru</a:t>
            </a:r>
          </a:p>
          <a:p>
            <a:pPr lvl="0"/>
            <a:r>
              <a:rPr lang="cs-CZ" sz="2800" dirty="0"/>
              <a:t>Vybudovat in-line dráhu</a:t>
            </a:r>
          </a:p>
          <a:p>
            <a:pPr lvl="0"/>
            <a:r>
              <a:rPr lang="cs-CZ" sz="2800" dirty="0"/>
              <a:t>Vyřešit větší prostory pro knihovnu</a:t>
            </a:r>
          </a:p>
          <a:p>
            <a:pPr lvl="0"/>
            <a:r>
              <a:rPr lang="cs-CZ" sz="2800" dirty="0"/>
              <a:t>Zajistit další výsadbu zeleně a stromů na Červeném vrchu</a:t>
            </a:r>
          </a:p>
          <a:p>
            <a:r>
              <a:rPr lang="cs-CZ" sz="2600" dirty="0"/>
              <a:t>Zajistit samostatné prostory pro školní družinu (B. Němcové)</a:t>
            </a:r>
          </a:p>
          <a:p>
            <a:pPr lvl="0"/>
            <a:r>
              <a:rPr lang="cs-CZ" sz="2800" dirty="0"/>
              <a:t>Zajistit rychlejší realizaci změn územního plánu</a:t>
            </a:r>
          </a:p>
          <a:p>
            <a:pPr lvl="0"/>
            <a:r>
              <a:rPr lang="cs-CZ" sz="2800" dirty="0"/>
              <a:t>Zajistit terénní hospicovou péči</a:t>
            </a:r>
          </a:p>
          <a:p>
            <a:pPr lvl="0"/>
            <a:r>
              <a:rPr lang="cs-CZ" sz="2800" dirty="0"/>
              <a:t>Zřídit více přechodů</a:t>
            </a:r>
          </a:p>
          <a:p>
            <a:pPr lvl="0"/>
            <a:r>
              <a:rPr lang="cs-CZ" sz="2800" dirty="0"/>
              <a:t>Zvelebit zanedbané okolí kolem řeky Dyje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92" y="5509403"/>
            <a:ext cx="387364" cy="3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88" y="2981692"/>
            <a:ext cx="411505" cy="37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82" y="1671029"/>
            <a:ext cx="410633" cy="41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919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504" y="422365"/>
            <a:ext cx="8784976" cy="1119277"/>
          </a:xfrm>
        </p:spPr>
        <p:txBody>
          <a:bodyPr>
            <a:noAutofit/>
          </a:bodyPr>
          <a:lstStyle/>
          <a:p>
            <a:r>
              <a:rPr lang="cs-CZ" sz="6000" b="1" dirty="0" smtClean="0"/>
              <a:t>DĚKUJI ZA POZORNOST</a:t>
            </a:r>
            <a:endParaRPr lang="cs-CZ" sz="6000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712" y="1484784"/>
            <a:ext cx="1658781" cy="2160240"/>
          </a:xfrm>
          <a:prstGeom prst="rect">
            <a:avLst/>
          </a:prstGeom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475928" y="2305278"/>
            <a:ext cx="4978158" cy="37712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8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75928" y="3329118"/>
            <a:ext cx="6040288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4400" b="1" dirty="0"/>
              <a:t>KONTAKT</a:t>
            </a:r>
          </a:p>
          <a:p>
            <a:endParaRPr lang="cs-CZ" sz="800" b="1" dirty="0"/>
          </a:p>
          <a:p>
            <a:r>
              <a:rPr lang="cs-CZ" sz="3600" b="1" dirty="0"/>
              <a:t>Zdravé město Dačice a MA21</a:t>
            </a:r>
          </a:p>
          <a:p>
            <a:r>
              <a:rPr lang="cs-CZ" sz="3600" dirty="0"/>
              <a:t>T: 384 401 286</a:t>
            </a:r>
          </a:p>
          <a:p>
            <a:r>
              <a:rPr lang="cs-CZ" sz="3600" dirty="0"/>
              <a:t>E: </a:t>
            </a:r>
            <a:r>
              <a:rPr lang="cs-CZ" sz="3600" u="sng" dirty="0"/>
              <a:t>zdravemesto@dacice.cz</a:t>
            </a:r>
          </a:p>
        </p:txBody>
      </p:sp>
    </p:spTree>
    <p:extLst>
      <p:ext uri="{BB962C8B-B14F-4D97-AF65-F5344CB8AC3E}">
        <p14:creationId xmlns:p14="http://schemas.microsoft.com/office/powerpoint/2010/main" val="316228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4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40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778098"/>
          </a:xfr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cs-CZ" b="1" dirty="0" smtClean="0"/>
              <a:t>OVĚŘENÉ PRIORITY Z ROKU 2017</a:t>
            </a:r>
            <a:endParaRPr lang="cs-CZ" b="1" dirty="0"/>
          </a:p>
        </p:txBody>
      </p:sp>
      <p:sp>
        <p:nvSpPr>
          <p:cNvPr id="5" name="Zástupný symbol pro obsah 8"/>
          <p:cNvSpPr>
            <a:spLocks noGrp="1"/>
          </p:cNvSpPr>
          <p:nvPr/>
        </p:nvSpPr>
        <p:spPr>
          <a:xfrm>
            <a:off x="306167" y="1268760"/>
            <a:ext cx="8496935" cy="5256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Aft>
                <a:spcPts val="0"/>
              </a:spcAft>
              <a:tabLst>
                <a:tab pos="457200" algn="l"/>
              </a:tabLst>
            </a:pPr>
            <a:r>
              <a:rPr lang="cs-CZ" sz="2500" b="1" kern="1200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1.  Intenzivně </a:t>
            </a:r>
            <a:r>
              <a:rPr lang="cs-CZ" sz="2500" b="1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pokračovat v pracích k silničnímu obchvatu Dačic</a:t>
            </a:r>
            <a:endParaRPr lang="cs-CZ" sz="2500" b="1" dirty="0"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tabLst>
                <a:tab pos="457200" algn="l"/>
              </a:tabLst>
            </a:pPr>
            <a:r>
              <a:rPr lang="cs-CZ" sz="2500" b="1" kern="1200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2.  Umožnit </a:t>
            </a:r>
            <a:r>
              <a:rPr lang="cs-CZ" sz="2500" b="1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promítání letního kina v zámeckém amfiteátru</a:t>
            </a:r>
            <a:endParaRPr lang="cs-CZ" sz="2500" b="1" dirty="0"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tabLst>
                <a:tab pos="457200" algn="l"/>
              </a:tabLst>
            </a:pPr>
            <a:r>
              <a:rPr lang="cs-CZ" sz="2500" b="1" kern="1200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3.  Vybudovat </a:t>
            </a:r>
            <a:r>
              <a:rPr lang="cs-CZ" sz="2500" b="1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in-line dráhu</a:t>
            </a:r>
            <a:endParaRPr lang="cs-CZ" sz="2500" b="1" dirty="0"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tabLst>
                <a:tab pos="457200" algn="l"/>
              </a:tabLst>
            </a:pPr>
            <a:r>
              <a:rPr lang="cs-CZ" sz="2500" b="1" kern="1200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4.  Vyřešit </a:t>
            </a:r>
            <a:r>
              <a:rPr lang="cs-CZ" sz="2500" b="1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větší prostory pro knihovnu</a:t>
            </a:r>
            <a:endParaRPr lang="cs-CZ" sz="2500" b="1" dirty="0"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tabLst>
                <a:tab pos="457200" algn="l"/>
              </a:tabLst>
            </a:pPr>
            <a:r>
              <a:rPr lang="cs-CZ" sz="2500" b="1" kern="1200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5.  Zajistit </a:t>
            </a:r>
            <a:r>
              <a:rPr lang="cs-CZ" sz="2500" b="1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další výsadbu zeleně a stromů na Červeném vrchu</a:t>
            </a:r>
            <a:endParaRPr lang="cs-CZ" sz="2500" b="1" dirty="0"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tabLst>
                <a:tab pos="457200" algn="l"/>
              </a:tabLst>
            </a:pPr>
            <a:r>
              <a:rPr lang="cs-CZ" sz="2500" b="1" kern="1200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6.  Zajistit </a:t>
            </a:r>
            <a:r>
              <a:rPr lang="cs-CZ" sz="2500" b="1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samostatné prostory pro školní družinu </a:t>
            </a:r>
            <a:r>
              <a:rPr lang="cs-CZ" sz="2400" b="1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(B. Němcové)</a:t>
            </a:r>
            <a:endParaRPr lang="cs-CZ" sz="2500" b="1" dirty="0"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tabLst>
                <a:tab pos="457200" algn="l"/>
              </a:tabLst>
            </a:pPr>
            <a:r>
              <a:rPr lang="cs-CZ" sz="2500" b="1" kern="1200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7.  Zajistit </a:t>
            </a:r>
            <a:r>
              <a:rPr lang="cs-CZ" sz="2500" b="1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rychlejší realizaci změn územního plánu</a:t>
            </a:r>
            <a:endParaRPr lang="cs-CZ" sz="2500" b="1" dirty="0"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tabLst>
                <a:tab pos="457200" algn="l"/>
              </a:tabLst>
            </a:pPr>
            <a:r>
              <a:rPr lang="cs-CZ" sz="2500" b="1" kern="1200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8.  Zajistit </a:t>
            </a:r>
            <a:r>
              <a:rPr lang="cs-CZ" sz="2500" b="1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terénní hospicovou péči</a:t>
            </a:r>
            <a:endParaRPr lang="cs-CZ" sz="2500" b="1" dirty="0"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tabLst>
                <a:tab pos="457200" algn="l"/>
              </a:tabLst>
            </a:pPr>
            <a:r>
              <a:rPr lang="cs-CZ" sz="2500" b="1" kern="1200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9.  Zřídit </a:t>
            </a:r>
            <a:r>
              <a:rPr lang="cs-CZ" sz="2500" b="1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více </a:t>
            </a:r>
            <a:r>
              <a:rPr lang="cs-CZ" sz="2500" b="1" kern="1200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přechodů</a:t>
            </a:r>
            <a:endParaRPr lang="cs-CZ" sz="2500" b="1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tabLst>
                <a:tab pos="457200" algn="l"/>
              </a:tabLst>
            </a:pPr>
            <a:r>
              <a:rPr lang="cs-CZ" sz="2500" b="1" kern="1200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10.Zvelebit </a:t>
            </a:r>
            <a:r>
              <a:rPr lang="cs-CZ" sz="2500" b="1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zanedbané okolí kolem řeky Dyje</a:t>
            </a:r>
            <a:endParaRPr lang="cs-CZ" sz="2500" b="1" dirty="0">
              <a:effectLst/>
              <a:latin typeface="Times New Roman"/>
              <a:ea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964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79"/>
    </mc:Choice>
    <mc:Fallback xmlns="">
      <p:transition spd="slow" advTm="143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>
          <a:xfrm>
            <a:off x="428596" y="1484784"/>
            <a:ext cx="8391876" cy="4824536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smtClean="0"/>
              <a:t>	Na základě jednání mezi městem </a:t>
            </a:r>
            <a:r>
              <a:rPr lang="cs-CZ" sz="2800" dirty="0" err="1" smtClean="0"/>
              <a:t>Dačice</a:t>
            </a:r>
            <a:r>
              <a:rPr lang="cs-CZ" sz="2800" dirty="0" smtClean="0"/>
              <a:t> a zástupci Jihočeského kraje, bylo přislíbeno zahrnutí alternativní trasy do následující ZUR – tedy zásad územního rozvoje kraje.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smtClean="0"/>
              <a:t>	Veškeré potřebné dokumenty si Jihočeský kraj zajistí sám. Pokud bude i alternativní trasa přijatelná přes posouzení vlivu na životní prostředí a další, bude na rozhodnutí Jihočeského kraje, která z variant bude realizována.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smtClean="0"/>
              <a:t>	Zda trasa alternativní, nebo trasa původní – přemostění firmy </a:t>
            </a:r>
            <a:r>
              <a:rPr lang="cs-CZ" sz="2800" dirty="0" err="1" smtClean="0"/>
              <a:t>Centropen</a:t>
            </a:r>
            <a:r>
              <a:rPr lang="cs-CZ" sz="2800" dirty="0" smtClean="0"/>
              <a:t>.</a:t>
            </a:r>
          </a:p>
          <a:p>
            <a:pPr marL="457200" indent="-457200"/>
            <a:endParaRPr lang="cs-CZ" sz="2800" dirty="0"/>
          </a:p>
        </p:txBody>
      </p:sp>
      <p:sp>
        <p:nvSpPr>
          <p:cNvPr id="4" name="Nadpis 7"/>
          <p:cNvSpPr txBox="1">
            <a:spLocks/>
          </p:cNvSpPr>
          <p:nvPr/>
        </p:nvSpPr>
        <p:spPr>
          <a:xfrm>
            <a:off x="428596" y="285728"/>
            <a:ext cx="8516490" cy="9960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endParaRPr lang="cs-CZ" sz="3200" b="1" dirty="0" smtClean="0"/>
          </a:p>
          <a:p>
            <a:pPr lvl="0"/>
            <a:r>
              <a:rPr lang="cs-CZ" sz="3200" b="1" dirty="0" smtClean="0"/>
              <a:t>1) INTENZIVNĚ POKRAČOVAT V PRACÍCH K SILNIČNÍMU OBCHVATU DAČIC</a:t>
            </a:r>
          </a:p>
          <a:p>
            <a:pPr algn="l"/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179184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7"/>
          <p:cNvSpPr txBox="1">
            <a:spLocks/>
          </p:cNvSpPr>
          <p:nvPr/>
        </p:nvSpPr>
        <p:spPr>
          <a:xfrm>
            <a:off x="428596" y="285728"/>
            <a:ext cx="8516490" cy="9960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endParaRPr lang="cs-CZ" sz="3200" b="1" dirty="0" smtClean="0"/>
          </a:p>
          <a:p>
            <a:pPr lvl="0"/>
            <a:r>
              <a:rPr lang="cs-CZ" sz="3200" b="1" dirty="0" smtClean="0"/>
              <a:t>1) INTENZIVNĚ POKRAČOVAT V PRACÍCH K SILNIČNÍMU OBCHVATU DAČIC</a:t>
            </a:r>
          </a:p>
          <a:p>
            <a:pPr algn="l"/>
            <a:endParaRPr lang="cs-CZ" sz="3600" b="1" dirty="0"/>
          </a:p>
        </p:txBody>
      </p:sp>
      <p:pic>
        <p:nvPicPr>
          <p:cNvPr id="2050" name="Picture 2" descr="C:\Users\Lenin\Documents\Práce\Forum\2018\-=udělat\2018\Prezentace\JB\Přemostění Centropenu.JPG"/>
          <p:cNvPicPr>
            <a:picLocks noChangeAspect="1" noChangeArrowheads="1"/>
          </p:cNvPicPr>
          <p:nvPr/>
        </p:nvPicPr>
        <p:blipFill rotWithShape="1">
          <a:blip r:embed="rId2"/>
          <a:srcRect t="9305"/>
          <a:stretch/>
        </p:blipFill>
        <p:spPr bwMode="auto">
          <a:xfrm>
            <a:off x="726401" y="1343332"/>
            <a:ext cx="7920880" cy="51880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420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7"/>
          <p:cNvSpPr txBox="1">
            <a:spLocks/>
          </p:cNvSpPr>
          <p:nvPr/>
        </p:nvSpPr>
        <p:spPr>
          <a:xfrm>
            <a:off x="428596" y="285728"/>
            <a:ext cx="8516490" cy="9960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endParaRPr lang="cs-CZ" sz="3200" b="1" dirty="0" smtClean="0"/>
          </a:p>
          <a:p>
            <a:pPr lvl="0"/>
            <a:r>
              <a:rPr lang="cs-CZ" sz="3200" b="1" dirty="0" smtClean="0"/>
              <a:t>1) INTENZIVNĚ POKRAČOVAT V PRACÍCH K SILNIČNÍMU OBCHVATU DAČIC</a:t>
            </a:r>
          </a:p>
          <a:p>
            <a:pPr algn="l"/>
            <a:endParaRPr lang="cs-CZ" sz="3600" b="1" dirty="0"/>
          </a:p>
        </p:txBody>
      </p:sp>
      <p:pic>
        <p:nvPicPr>
          <p:cNvPr id="3074" name="Picture 2" descr="C:\Users\Lenin\Documents\Práce\Forum\2018\-=udělat\2018\Prezentace\JB\Anternativní tras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624" y="1484784"/>
            <a:ext cx="8186433" cy="4803706"/>
          </a:xfrm>
          <a:prstGeom prst="rect">
            <a:avLst/>
          </a:prstGeom>
          <a:noFill/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305" y="1340768"/>
            <a:ext cx="4030986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84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mph" presetSubtype="0" decel="10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15816" y="3645024"/>
            <a:ext cx="4057217" cy="2882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447998" y="1412776"/>
            <a:ext cx="8516490" cy="2448272"/>
          </a:xfrm>
        </p:spPr>
        <p:txBody>
          <a:bodyPr>
            <a:noAutofit/>
          </a:bodyPr>
          <a:lstStyle/>
          <a:p>
            <a:pPr algn="just"/>
            <a:r>
              <a:rPr lang="cs-CZ" sz="1400" dirty="0" smtClean="0"/>
              <a:t>Pro plánovaný provoz letního kina v prostoru letního amfiteátru Pod Kaštany přichází v úvahu dvě varianty, z nichž každá má svá omezení, výhody a nevýhody, které níže předkládáme.</a:t>
            </a:r>
          </a:p>
          <a:p>
            <a:pPr algn="just">
              <a:buNone/>
            </a:pPr>
            <a:r>
              <a:rPr lang="cs-CZ" sz="1400" b="1" dirty="0" smtClean="0"/>
              <a:t>1/ Varianta promítání na stávající plátno v majetku města </a:t>
            </a:r>
            <a:r>
              <a:rPr lang="cs-CZ" sz="1400" b="1" dirty="0" err="1" smtClean="0"/>
              <a:t>Dačice</a:t>
            </a:r>
            <a:endParaRPr lang="cs-CZ" sz="1400" b="1" dirty="0" smtClean="0"/>
          </a:p>
          <a:p>
            <a:pPr algn="just">
              <a:buNone/>
            </a:pPr>
            <a:r>
              <a:rPr lang="cs-CZ" sz="1400" b="1" dirty="0" smtClean="0"/>
              <a:t>2/ Varianta zakoupení nového velkého projekčního plátna</a:t>
            </a:r>
          </a:p>
          <a:p>
            <a:pPr algn="just">
              <a:buNone/>
            </a:pPr>
            <a:endParaRPr lang="cs-CZ" sz="1400" b="1" dirty="0" smtClean="0"/>
          </a:p>
          <a:p>
            <a:pPr algn="just"/>
            <a:r>
              <a:rPr lang="cs-CZ" sz="1400" dirty="0" smtClean="0"/>
              <a:t>Jeden večer s promítáním bude součástí letošního festivalu </a:t>
            </a:r>
            <a:r>
              <a:rPr lang="cs-CZ" sz="1400" b="1" dirty="0" smtClean="0"/>
              <a:t>Dačická kostka </a:t>
            </a:r>
            <a:r>
              <a:rPr lang="cs-CZ" sz="1400" dirty="0" smtClean="0"/>
              <a:t>na zámeckém nádvoří.  </a:t>
            </a:r>
          </a:p>
          <a:p>
            <a:pPr algn="just"/>
            <a:r>
              <a:rPr lang="cs-CZ" sz="1400" dirty="0" smtClean="0"/>
              <a:t>Promítání letního kina v </a:t>
            </a:r>
            <a:r>
              <a:rPr lang="cs-CZ" sz="1400" dirty="0" err="1" smtClean="0"/>
              <a:t>Kancnýřově</a:t>
            </a:r>
            <a:r>
              <a:rPr lang="cs-CZ" sz="1400" dirty="0" smtClean="0"/>
              <a:t> sadu není ještě definitivně naplánované – program </a:t>
            </a:r>
            <a:r>
              <a:rPr lang="cs-CZ" sz="1400" b="1" dirty="0" smtClean="0"/>
              <a:t>Léta na náměstí </a:t>
            </a:r>
            <a:r>
              <a:rPr lang="cs-CZ" sz="1400" dirty="0" smtClean="0"/>
              <a:t>se pomalu tvoří, hledáme cenově a technicky nenáročné akce (pouliční divadlo, promenádní koncerty apod.), letní kino je jednou z variant, jak zpestřit centrum města během prázdnin</a:t>
            </a:r>
            <a:endParaRPr lang="cs-CZ" sz="1400" dirty="0"/>
          </a:p>
        </p:txBody>
      </p:sp>
      <p:sp>
        <p:nvSpPr>
          <p:cNvPr id="8" name="Nadpis 7"/>
          <p:cNvSpPr txBox="1">
            <a:spLocks/>
          </p:cNvSpPr>
          <p:nvPr/>
        </p:nvSpPr>
        <p:spPr>
          <a:xfrm>
            <a:off x="447998" y="344734"/>
            <a:ext cx="8516490" cy="924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cs-CZ"/>
            </a:defPPr>
            <a:lvl1pPr>
              <a:spcBef>
                <a:spcPct val="0"/>
              </a:spcBef>
              <a:buNone/>
              <a:defRPr sz="3600" b="1"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cs-CZ" sz="3400" dirty="0"/>
              <a:t>2) </a:t>
            </a:r>
            <a:r>
              <a:rPr lang="cs-CZ" sz="3200" dirty="0" smtClean="0"/>
              <a:t>UMOŽNIT PROMÍTÁNÍ LETNÍHO KINA V ZÁMECKÉM AMFITEÁTRU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305" y="1340768"/>
            <a:ext cx="4030986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70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6" presetClass="emph" presetSubtype="0" decel="10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214282" y="1643050"/>
            <a:ext cx="8786874" cy="2000264"/>
          </a:xfrm>
        </p:spPr>
        <p:txBody>
          <a:bodyPr>
            <a:normAutofit/>
          </a:bodyPr>
          <a:lstStyle/>
          <a:p>
            <a:r>
              <a:rPr lang="cs-CZ" sz="2000" dirty="0" smtClean="0"/>
              <a:t>Je zpracována kompletní projektová dokumentace na cyklostezku (nikoliv tedy výhradně na in-line dráhu!) od lokality Nivy do zahrádkářské kolonie (</a:t>
            </a:r>
            <a:r>
              <a:rPr lang="cs-CZ" sz="2000" dirty="0" err="1" smtClean="0"/>
              <a:t>Toužín</a:t>
            </a:r>
            <a:r>
              <a:rPr lang="cs-CZ" sz="2000" dirty="0" smtClean="0"/>
              <a:t>).</a:t>
            </a:r>
          </a:p>
          <a:p>
            <a:r>
              <a:rPr lang="cs-CZ" sz="2000" dirty="0" smtClean="0"/>
              <a:t>Délka cyklostezky bude cca 515 m.</a:t>
            </a:r>
          </a:p>
          <a:p>
            <a:r>
              <a:rPr lang="cs-CZ" sz="2000" dirty="0" smtClean="0"/>
              <a:t>Realizace se očekává od července do září 2018.</a:t>
            </a:r>
          </a:p>
          <a:p>
            <a:r>
              <a:rPr lang="cs-CZ" sz="2000" dirty="0" smtClean="0"/>
              <a:t>Koordinační situace je rozdělena na 3 části.</a:t>
            </a:r>
            <a:endParaRPr lang="cs-CZ" sz="2000" dirty="0"/>
          </a:p>
        </p:txBody>
      </p:sp>
      <p:sp>
        <p:nvSpPr>
          <p:cNvPr id="8" name="Nadpis 7"/>
          <p:cNvSpPr txBox="1">
            <a:spLocks/>
          </p:cNvSpPr>
          <p:nvPr/>
        </p:nvSpPr>
        <p:spPr>
          <a:xfrm>
            <a:off x="251520" y="338594"/>
            <a:ext cx="8784976" cy="10187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cs-CZ" sz="3400" b="1" dirty="0" smtClean="0"/>
              <a:t>3) </a:t>
            </a:r>
            <a:r>
              <a:rPr lang="cs-CZ" sz="3600" b="1" dirty="0" smtClean="0"/>
              <a:t>VYBUDOVAT IN-LINE DRÁHU</a:t>
            </a:r>
            <a:endParaRPr lang="cs-CZ" sz="3400" b="1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571876"/>
            <a:ext cx="4286280" cy="146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643314"/>
            <a:ext cx="4229553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5072074"/>
            <a:ext cx="4857784" cy="164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534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 txBox="1">
            <a:spLocks/>
          </p:cNvSpPr>
          <p:nvPr/>
        </p:nvSpPr>
        <p:spPr>
          <a:xfrm>
            <a:off x="251520" y="338594"/>
            <a:ext cx="8784976" cy="10187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cs-CZ" sz="3400" b="1" dirty="0" smtClean="0"/>
              <a:t>3) </a:t>
            </a:r>
            <a:r>
              <a:rPr lang="cs-CZ" sz="3600" b="1" dirty="0" smtClean="0"/>
              <a:t>VYBUDOVAT IN-LINE DRÁHU</a:t>
            </a:r>
            <a:endParaRPr lang="cs-CZ" sz="3400" b="1" dirty="0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8208" y="1916832"/>
            <a:ext cx="8491599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305" y="1340768"/>
            <a:ext cx="4030986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00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decel="10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214282" y="1643050"/>
            <a:ext cx="8786874" cy="2000264"/>
          </a:xfrm>
        </p:spPr>
        <p:txBody>
          <a:bodyPr>
            <a:normAutofit/>
          </a:bodyPr>
          <a:lstStyle/>
          <a:p>
            <a:r>
              <a:rPr lang="cs-CZ" sz="2000" dirty="0" smtClean="0"/>
              <a:t>V roce 2017 byla zpracována studie na přístavbu Městské knihovny </a:t>
            </a:r>
            <a:r>
              <a:rPr lang="cs-CZ" sz="2000" dirty="0" err="1" smtClean="0"/>
              <a:t>Dačice</a:t>
            </a:r>
            <a:r>
              <a:rPr lang="cs-CZ" sz="2000" dirty="0" smtClean="0"/>
              <a:t> do dvorního traktu. </a:t>
            </a:r>
          </a:p>
          <a:p>
            <a:r>
              <a:rPr lang="cs-CZ" sz="2000" dirty="0" smtClean="0"/>
              <a:t>Aktuálně probíhá zpracování všech stupňů projektové dokumentace, realizace by měla proběhnout v druhé polovině roku 2018. </a:t>
            </a:r>
          </a:p>
          <a:p>
            <a:r>
              <a:rPr lang="cs-CZ" sz="2000" dirty="0" smtClean="0"/>
              <a:t>Orientační vizualizace.</a:t>
            </a:r>
          </a:p>
          <a:p>
            <a:endParaRPr lang="cs-CZ" sz="2000" dirty="0"/>
          </a:p>
        </p:txBody>
      </p:sp>
      <p:sp>
        <p:nvSpPr>
          <p:cNvPr id="8" name="Nadpis 7"/>
          <p:cNvSpPr txBox="1">
            <a:spLocks/>
          </p:cNvSpPr>
          <p:nvPr/>
        </p:nvSpPr>
        <p:spPr>
          <a:xfrm>
            <a:off x="251520" y="338594"/>
            <a:ext cx="8784976" cy="10187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3400" b="1" dirty="0" smtClean="0"/>
          </a:p>
          <a:p>
            <a:r>
              <a:rPr lang="cs-CZ" sz="3400" b="1" dirty="0" smtClean="0"/>
              <a:t>4) </a:t>
            </a:r>
            <a:r>
              <a:rPr lang="cs-CZ" sz="3600" b="1" dirty="0" smtClean="0"/>
              <a:t>VYŘEŠIT VĚTŠÍ PROSTORY PRO KNIHOVNU</a:t>
            </a:r>
            <a:endParaRPr lang="cs-CZ" sz="3600" dirty="0" smtClean="0"/>
          </a:p>
          <a:p>
            <a:pPr lvl="0"/>
            <a:endParaRPr lang="cs-CZ" sz="3400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571876"/>
            <a:ext cx="5291229" cy="27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199" y="1772816"/>
            <a:ext cx="4257542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4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6" presetClass="emph" presetSubtype="0" decel="10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11580</TotalTime>
  <Words>875</Words>
  <Application>Microsoft Office PowerPoint</Application>
  <PresentationFormat>Předvádění na obrazovce (4:3)</PresentationFormat>
  <Paragraphs>113</Paragraphs>
  <Slides>18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systému Office</vt:lpstr>
      <vt:lpstr>FÓRUM  Zdravého města Dačice </vt:lpstr>
      <vt:lpstr>OVĚŘENÉ PRIORITY Z ROKU 2017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ŘEŠENÉ PRIORITY Z ROKU 2017</vt:lpstr>
      <vt:lpstr>DĚKUJI ZA POZORNOST</vt:lpstr>
    </vt:vector>
  </TitlesOfParts>
  <Company>město dačice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Fórum Zdravého města Dačice</dc:title>
  <dc:creator>Zdravé město Dačice</dc:creator>
  <cp:lastModifiedBy>Brabencová Ilona, Ing.</cp:lastModifiedBy>
  <cp:revision>388</cp:revision>
  <cp:lastPrinted>2014-03-19T15:50:39Z</cp:lastPrinted>
  <dcterms:created xsi:type="dcterms:W3CDTF">2014-02-03T14:58:34Z</dcterms:created>
  <dcterms:modified xsi:type="dcterms:W3CDTF">2018-02-19T08:29:55Z</dcterms:modified>
</cp:coreProperties>
</file>