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4" r:id="rId1"/>
  </p:sldMasterIdLst>
  <p:notesMasterIdLst>
    <p:notesMasterId r:id="rId23"/>
  </p:notesMasterIdLst>
  <p:handoutMasterIdLst>
    <p:handoutMasterId r:id="rId24"/>
  </p:handoutMasterIdLst>
  <p:sldIdLst>
    <p:sldId id="256" r:id="rId2"/>
    <p:sldId id="339" r:id="rId3"/>
    <p:sldId id="340" r:id="rId4"/>
    <p:sldId id="441" r:id="rId5"/>
    <p:sldId id="420" r:id="rId6"/>
    <p:sldId id="373" r:id="rId7"/>
    <p:sldId id="435" r:id="rId8"/>
    <p:sldId id="438" r:id="rId9"/>
    <p:sldId id="421" r:id="rId10"/>
    <p:sldId id="437" r:id="rId11"/>
    <p:sldId id="440" r:id="rId12"/>
    <p:sldId id="436" r:id="rId13"/>
    <p:sldId id="442" r:id="rId14"/>
    <p:sldId id="422" r:id="rId15"/>
    <p:sldId id="408" r:id="rId16"/>
    <p:sldId id="402" r:id="rId17"/>
    <p:sldId id="411" r:id="rId18"/>
    <p:sldId id="439" r:id="rId19"/>
    <p:sldId id="362" r:id="rId20"/>
    <p:sldId id="324" r:id="rId21"/>
    <p:sldId id="325" r:id="rId22"/>
  </p:sldIdLst>
  <p:sldSz cx="9144000" cy="6858000" type="screen4x3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00"/>
    <a:srgbClr val="F8F8F8"/>
    <a:srgbClr val="FFCC99"/>
    <a:srgbClr val="66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Střední styl 1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BC89EF96-8CEA-46FF-86C4-4CE0E7609802}" styleName="Světlý styl 3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B4B98B0-60AC-42C2-AFA5-B58CD77FA1E5}" styleName="Světlý styl 1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C083E6E3-FA7D-4D7B-A595-EF9225AFEA82}" styleName="Světlý styl 1 – zvýraznění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55" autoAdjust="0"/>
    <p:restoredTop sz="93249" autoAdjust="0"/>
  </p:normalViewPr>
  <p:slideViewPr>
    <p:cSldViewPr>
      <p:cViewPr varScale="1">
        <p:scale>
          <a:sx n="106" d="100"/>
          <a:sy n="106" d="100"/>
        </p:scale>
        <p:origin x="702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524"/>
    </p:cViewPr>
  </p:sorterViewPr>
  <p:notesViewPr>
    <p:cSldViewPr>
      <p:cViewPr varScale="1">
        <p:scale>
          <a:sx n="74" d="100"/>
          <a:sy n="74" d="100"/>
        </p:scale>
        <p:origin x="-2130" y="-90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4" y="3"/>
            <a:ext cx="2945659" cy="496332"/>
          </a:xfrm>
          <a:prstGeom prst="rect">
            <a:avLst/>
          </a:prstGeom>
        </p:spPr>
        <p:txBody>
          <a:bodyPr vert="horz" lIns="91424" tIns="45712" rIns="91424" bIns="45712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50447" y="3"/>
            <a:ext cx="2945659" cy="496332"/>
          </a:xfrm>
          <a:prstGeom prst="rect">
            <a:avLst/>
          </a:prstGeom>
        </p:spPr>
        <p:txBody>
          <a:bodyPr vert="horz" lIns="91424" tIns="45712" rIns="91424" bIns="45712" rtlCol="0"/>
          <a:lstStyle>
            <a:lvl1pPr algn="r">
              <a:defRPr sz="1200"/>
            </a:lvl1pPr>
          </a:lstStyle>
          <a:p>
            <a:fld id="{990AA84A-BC25-4948-B1CF-ED4E8A794B27}" type="datetimeFigureOut">
              <a:rPr lang="cs-CZ" smtClean="0"/>
              <a:pPr/>
              <a:t>25.04.2022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4" y="9428585"/>
            <a:ext cx="2945659" cy="496332"/>
          </a:xfrm>
          <a:prstGeom prst="rect">
            <a:avLst/>
          </a:prstGeom>
        </p:spPr>
        <p:txBody>
          <a:bodyPr vert="horz" lIns="91424" tIns="45712" rIns="91424" bIns="45712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50447" y="9428585"/>
            <a:ext cx="2945659" cy="496332"/>
          </a:xfrm>
          <a:prstGeom prst="rect">
            <a:avLst/>
          </a:prstGeom>
        </p:spPr>
        <p:txBody>
          <a:bodyPr vert="horz" lIns="91424" tIns="45712" rIns="91424" bIns="45712" rtlCol="0" anchor="b"/>
          <a:lstStyle>
            <a:lvl1pPr algn="r">
              <a:defRPr sz="1200"/>
            </a:lvl1pPr>
          </a:lstStyle>
          <a:p>
            <a:fld id="{F6046EE9-286F-4A53-9B61-C6CD2991324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982908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4" y="3"/>
            <a:ext cx="2945659" cy="496332"/>
          </a:xfrm>
          <a:prstGeom prst="rect">
            <a:avLst/>
          </a:prstGeom>
        </p:spPr>
        <p:txBody>
          <a:bodyPr vert="horz" lIns="91424" tIns="45712" rIns="91424" bIns="45712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447" y="3"/>
            <a:ext cx="2945659" cy="496332"/>
          </a:xfrm>
          <a:prstGeom prst="rect">
            <a:avLst/>
          </a:prstGeom>
        </p:spPr>
        <p:txBody>
          <a:bodyPr vert="horz" lIns="91424" tIns="45712" rIns="91424" bIns="45712" rtlCol="0"/>
          <a:lstStyle>
            <a:lvl1pPr algn="r">
              <a:defRPr sz="1200"/>
            </a:lvl1pPr>
          </a:lstStyle>
          <a:p>
            <a:fld id="{7BA73FCA-D77A-4937-B5AA-78B89F74A4FE}" type="datetimeFigureOut">
              <a:rPr lang="cs-CZ" smtClean="0"/>
              <a:pPr/>
              <a:t>25.04.2022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24" tIns="45712" rIns="91424" bIns="45712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768" y="4715155"/>
            <a:ext cx="5438140" cy="4466987"/>
          </a:xfrm>
          <a:prstGeom prst="rect">
            <a:avLst/>
          </a:prstGeom>
        </p:spPr>
        <p:txBody>
          <a:bodyPr vert="horz" lIns="91424" tIns="45712" rIns="91424" bIns="45712" rtlCol="0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4" y="9428585"/>
            <a:ext cx="2945659" cy="496332"/>
          </a:xfrm>
          <a:prstGeom prst="rect">
            <a:avLst/>
          </a:prstGeom>
        </p:spPr>
        <p:txBody>
          <a:bodyPr vert="horz" lIns="91424" tIns="45712" rIns="91424" bIns="45712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447" y="9428585"/>
            <a:ext cx="2945659" cy="496332"/>
          </a:xfrm>
          <a:prstGeom prst="rect">
            <a:avLst/>
          </a:prstGeom>
        </p:spPr>
        <p:txBody>
          <a:bodyPr vert="horz" lIns="91424" tIns="45712" rIns="91424" bIns="45712" rtlCol="0" anchor="b"/>
          <a:lstStyle>
            <a:lvl1pPr algn="r">
              <a:defRPr sz="1200"/>
            </a:lvl1pPr>
          </a:lstStyle>
          <a:p>
            <a:fld id="{79BBDC17-4020-4295-8F95-F934E3E766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80986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BBDC17-4020-4295-8F95-F934E3E766C4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3523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BBDC17-4020-4295-8F95-F934E3E766C4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95944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BBDC17-4020-4295-8F95-F934E3E766C4}" type="slidenum">
              <a:rPr lang="cs-CZ" smtClean="0"/>
              <a:pPr/>
              <a:t>19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95944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BBDC17-4020-4295-8F95-F934E3E766C4}" type="slidenum">
              <a:rPr lang="cs-CZ" smtClean="0"/>
              <a:pPr/>
              <a:t>20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39726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BBDC17-4020-4295-8F95-F934E3E766C4}" type="slidenum">
              <a:rPr lang="cs-CZ" smtClean="0"/>
              <a:pPr/>
              <a:t>21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3523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lze upravit styl předlohy.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DB432-998D-4D22-91C6-EBA0BF3AE0C7}" type="datetimeFigureOut">
              <a:rPr lang="cs-CZ" smtClean="0"/>
              <a:pPr/>
              <a:t>25.04.2022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A16A41-5D02-42AD-B84B-F777F1E3812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23399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DB432-998D-4D22-91C6-EBA0BF3AE0C7}" type="datetimeFigureOut">
              <a:rPr lang="cs-CZ" smtClean="0"/>
              <a:pPr/>
              <a:t>25.04.2022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A16A41-5D02-42AD-B84B-F777F1E3812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10019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DB432-998D-4D22-91C6-EBA0BF3AE0C7}" type="datetimeFigureOut">
              <a:rPr lang="cs-CZ" smtClean="0"/>
              <a:pPr/>
              <a:t>25.04.2022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A16A41-5D02-42AD-B84B-F777F1E3812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2562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DB432-998D-4D22-91C6-EBA0BF3AE0C7}" type="datetimeFigureOut">
              <a:rPr lang="cs-CZ" smtClean="0"/>
              <a:pPr/>
              <a:t>25.04.2022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A16A41-5D02-42AD-B84B-F777F1E3812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75447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DB432-998D-4D22-91C6-EBA0BF3AE0C7}" type="datetimeFigureOut">
              <a:rPr lang="cs-CZ" smtClean="0"/>
              <a:pPr/>
              <a:t>25.04.2022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A16A41-5D02-42AD-B84B-F777F1E3812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36779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DB432-998D-4D22-91C6-EBA0BF3AE0C7}" type="datetimeFigureOut">
              <a:rPr lang="cs-CZ" smtClean="0"/>
              <a:pPr/>
              <a:t>25.04.2022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A16A41-5D02-42AD-B84B-F777F1E3812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7644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DB432-998D-4D22-91C6-EBA0BF3AE0C7}" type="datetimeFigureOut">
              <a:rPr lang="cs-CZ" smtClean="0"/>
              <a:pPr/>
              <a:t>25.04.2022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A16A41-5D02-42AD-B84B-F777F1E3812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70469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DB432-998D-4D22-91C6-EBA0BF3AE0C7}" type="datetimeFigureOut">
              <a:rPr lang="cs-CZ" smtClean="0"/>
              <a:pPr/>
              <a:t>25.04.2022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A16A41-5D02-42AD-B84B-F777F1E3812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78236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DB432-998D-4D22-91C6-EBA0BF3AE0C7}" type="datetimeFigureOut">
              <a:rPr lang="cs-CZ" smtClean="0"/>
              <a:pPr/>
              <a:t>25.04.2022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A16A41-5D02-42AD-B84B-F777F1E3812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04450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DB432-998D-4D22-91C6-EBA0BF3AE0C7}" type="datetimeFigureOut">
              <a:rPr lang="cs-CZ" smtClean="0"/>
              <a:pPr/>
              <a:t>25.04.2022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A16A41-5D02-42AD-B84B-F777F1E3812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476711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DB432-998D-4D22-91C6-EBA0BF3AE0C7}" type="datetimeFigureOut">
              <a:rPr lang="cs-CZ" smtClean="0"/>
              <a:pPr/>
              <a:t>25.04.2022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A16A41-5D02-42AD-B84B-F777F1E3812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17921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1252">
              <a:schemeClr val="accent3">
                <a:lumMod val="60000"/>
                <a:lumOff val="40000"/>
              </a:schemeClr>
            </a:gs>
            <a:gs pos="24587">
              <a:schemeClr val="accent3">
                <a:lumMod val="40000"/>
                <a:lumOff val="60000"/>
              </a:schemeClr>
            </a:gs>
            <a:gs pos="0">
              <a:schemeClr val="accent3">
                <a:lumMod val="60000"/>
                <a:lumOff val="40000"/>
              </a:schemeClr>
            </a:gs>
            <a:gs pos="17999">
              <a:schemeClr val="accent3">
                <a:lumMod val="20000"/>
                <a:lumOff val="80000"/>
              </a:schemeClr>
            </a:gs>
            <a:gs pos="47075">
              <a:schemeClr val="accent3">
                <a:lumMod val="20000"/>
                <a:lumOff val="80000"/>
              </a:schemeClr>
            </a:gs>
            <a:gs pos="36000">
              <a:schemeClr val="accent3">
                <a:lumMod val="60000"/>
                <a:lumOff val="40000"/>
              </a:schemeClr>
            </a:gs>
            <a:gs pos="73748">
              <a:schemeClr val="accent3">
                <a:lumMod val="40000"/>
                <a:lumOff val="60000"/>
              </a:schemeClr>
            </a:gs>
            <a:gs pos="61000">
              <a:schemeClr val="accent3">
                <a:lumMod val="59000"/>
                <a:lumOff val="41000"/>
              </a:schemeClr>
            </a:gs>
            <a:gs pos="82001">
              <a:schemeClr val="accent3">
                <a:lumMod val="81000"/>
                <a:lumOff val="19000"/>
              </a:schemeClr>
            </a:gs>
            <a:gs pos="100000">
              <a:srgbClr val="CCCC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1DB432-998D-4D22-91C6-EBA0BF3AE0C7}" type="datetimeFigureOut">
              <a:rPr lang="cs-CZ" smtClean="0"/>
              <a:pPr/>
              <a:t>25.04.2022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A16A41-5D02-42AD-B84B-F777F1E3812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81327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png"/><Relationship Id="rId18" Type="http://schemas.openxmlformats.org/officeDocument/2006/relationships/image" Target="../media/image15.png"/><Relationship Id="rId3" Type="http://schemas.openxmlformats.org/officeDocument/2006/relationships/notesSlide" Target="../notesSlides/notesSlide1.xml"/><Relationship Id="rId21" Type="http://schemas.openxmlformats.org/officeDocument/2006/relationships/image" Target="../media/image18.png"/><Relationship Id="rId7" Type="http://schemas.openxmlformats.org/officeDocument/2006/relationships/image" Target="../media/image4.jpeg"/><Relationship Id="rId12" Type="http://schemas.openxmlformats.org/officeDocument/2006/relationships/image" Target="../media/image9.jpeg"/><Relationship Id="rId17" Type="http://schemas.openxmlformats.org/officeDocument/2006/relationships/image" Target="../media/image14.png"/><Relationship Id="rId2" Type="http://schemas.openxmlformats.org/officeDocument/2006/relationships/slideLayout" Target="../slideLayouts/slideLayout1.xml"/><Relationship Id="rId16" Type="http://schemas.openxmlformats.org/officeDocument/2006/relationships/image" Target="../media/image13.png"/><Relationship Id="rId20" Type="http://schemas.openxmlformats.org/officeDocument/2006/relationships/image" Target="../media/image17.png"/><Relationship Id="rId1" Type="http://schemas.openxmlformats.org/officeDocument/2006/relationships/tags" Target="../tags/tag1.xml"/><Relationship Id="rId6" Type="http://schemas.openxmlformats.org/officeDocument/2006/relationships/image" Target="../media/image3.jpeg"/><Relationship Id="rId11" Type="http://schemas.openxmlformats.org/officeDocument/2006/relationships/image" Target="../media/image8.png"/><Relationship Id="rId24" Type="http://schemas.openxmlformats.org/officeDocument/2006/relationships/image" Target="../media/image21.png"/><Relationship Id="rId5" Type="http://schemas.openxmlformats.org/officeDocument/2006/relationships/image" Target="../media/image2.jpeg"/><Relationship Id="rId15" Type="http://schemas.openxmlformats.org/officeDocument/2006/relationships/image" Target="../media/image12.png"/><Relationship Id="rId23" Type="http://schemas.openxmlformats.org/officeDocument/2006/relationships/image" Target="../media/image20.png"/><Relationship Id="rId10" Type="http://schemas.openxmlformats.org/officeDocument/2006/relationships/image" Target="../media/image7.png"/><Relationship Id="rId19" Type="http://schemas.openxmlformats.org/officeDocument/2006/relationships/image" Target="../media/image16.png"/><Relationship Id="rId4" Type="http://schemas.openxmlformats.org/officeDocument/2006/relationships/image" Target="../media/image1.png"/><Relationship Id="rId9" Type="http://schemas.openxmlformats.org/officeDocument/2006/relationships/image" Target="../media/image6.jpeg"/><Relationship Id="rId14" Type="http://schemas.openxmlformats.org/officeDocument/2006/relationships/image" Target="../media/image11.jpg"/><Relationship Id="rId22" Type="http://schemas.openxmlformats.org/officeDocument/2006/relationships/image" Target="../media/image19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6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25077" y="505113"/>
            <a:ext cx="8496944" cy="1614041"/>
          </a:xfrm>
        </p:spPr>
        <p:txBody>
          <a:bodyPr>
            <a:noAutofit/>
          </a:bodyPr>
          <a:lstStyle/>
          <a:p>
            <a:r>
              <a:rPr lang="cs-CZ" sz="6600" b="1" u="sng" dirty="0"/>
              <a:t>FÓRUM </a:t>
            </a:r>
            <a:br>
              <a:rPr lang="cs-CZ" sz="6600" b="1" u="sng" dirty="0"/>
            </a:br>
            <a:r>
              <a:rPr lang="cs-CZ" sz="6600" b="1" dirty="0"/>
              <a:t>Zdravého města Dačice</a:t>
            </a:r>
            <a:br>
              <a:rPr lang="cs-CZ" sz="6600" b="1" dirty="0"/>
            </a:br>
            <a:endParaRPr lang="cs-CZ" sz="3300" b="1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2964898"/>
            <a:ext cx="2448272" cy="3188398"/>
          </a:xfrm>
          <a:prstGeom prst="rect">
            <a:avLst/>
          </a:prstGeom>
        </p:spPr>
      </p:pic>
      <p:pic>
        <p:nvPicPr>
          <p:cNvPr id="4" name="Picture 4" descr="MA21_logo_central_barva_RGB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1582" y="3553976"/>
            <a:ext cx="1690886" cy="13789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 descr="_NSZM_logo-new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5067" y="4743239"/>
            <a:ext cx="2016125" cy="1169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bdélník 2"/>
          <p:cNvSpPr/>
          <p:nvPr/>
        </p:nvSpPr>
        <p:spPr>
          <a:xfrm>
            <a:off x="6311099" y="116632"/>
            <a:ext cx="2620094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0"/>
              </a:spcBef>
            </a:pPr>
            <a:r>
              <a:rPr lang="cs-CZ" sz="2500" b="1" dirty="0">
                <a:solidFill>
                  <a:prstClr val="black"/>
                </a:solidFill>
                <a:ea typeface="+mj-ea"/>
                <a:cs typeface="+mj-cs"/>
              </a:rPr>
              <a:t>25. dubna 2022</a:t>
            </a:r>
          </a:p>
        </p:txBody>
      </p:sp>
      <p:pic>
        <p:nvPicPr>
          <p:cNvPr id="1026" name="Picture 2" descr="\\Svrappl\docs\chvatalo\Dokumenty\My Pictures\Loga\logo_komplet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947" y="5255884"/>
            <a:ext cx="1219338" cy="1292822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0921" y="2321191"/>
            <a:ext cx="1872208" cy="1077371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41" y="3594488"/>
            <a:ext cx="1070635" cy="1516733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633" y="2038577"/>
            <a:ext cx="2267744" cy="835193"/>
          </a:xfrm>
          <a:prstGeom prst="rect">
            <a:avLst/>
          </a:prstGeom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8039539" y="2433712"/>
            <a:ext cx="1000132" cy="880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109" y="6173480"/>
            <a:ext cx="2595562" cy="538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9243" y="4693335"/>
            <a:ext cx="991897" cy="994660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556" y="2866898"/>
            <a:ext cx="1618679" cy="647472"/>
          </a:xfrm>
          <a:prstGeom prst="rect">
            <a:avLst/>
          </a:prstGeom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77" t="15006" r="68011" b="58349"/>
          <a:stretch/>
        </p:blipFill>
        <p:spPr bwMode="auto">
          <a:xfrm>
            <a:off x="271733" y="259903"/>
            <a:ext cx="1239519" cy="9881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 descr="logo LEDAX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6229557"/>
            <a:ext cx="1333815" cy="586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 rotWithShape="1"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252" t="21921" r="42851" b="50000"/>
          <a:stretch/>
        </p:blipFill>
        <p:spPr bwMode="auto">
          <a:xfrm>
            <a:off x="8070532" y="3585577"/>
            <a:ext cx="969139" cy="973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 descr="Logo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0407" y="519424"/>
            <a:ext cx="2000250" cy="728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83" t="59278" r="72138" b="31047"/>
          <a:stretch/>
        </p:blipFill>
        <p:spPr bwMode="auto">
          <a:xfrm>
            <a:off x="1647772" y="6040740"/>
            <a:ext cx="2196177" cy="6709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61" t="14736" r="68281" b="73167"/>
          <a:stretch/>
        </p:blipFill>
        <p:spPr bwMode="auto">
          <a:xfrm>
            <a:off x="1298505" y="3553976"/>
            <a:ext cx="2193375" cy="8849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11" t="54434" r="52767" b="38518"/>
          <a:stretch/>
        </p:blipFill>
        <p:spPr bwMode="auto">
          <a:xfrm>
            <a:off x="2138037" y="2118532"/>
            <a:ext cx="3789009" cy="488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Obrázek 12">
            <a:extLst>
              <a:ext uri="{FF2B5EF4-FFF2-40B4-BE49-F238E27FC236}">
                <a16:creationId xmlns:a16="http://schemas.microsoft.com/office/drawing/2014/main" id="{AFE2F7AA-1982-48B2-A8D0-6521D1643352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3013496" y="2690817"/>
            <a:ext cx="2038090" cy="244172"/>
          </a:xfrm>
          <a:prstGeom prst="rect">
            <a:avLst/>
          </a:prstGeom>
        </p:spPr>
      </p:pic>
      <p:pic>
        <p:nvPicPr>
          <p:cNvPr id="1030" name="Picture 6" descr="Český červený kříž">
            <a:extLst>
              <a:ext uri="{FF2B5EF4-FFF2-40B4-BE49-F238E27FC236}">
                <a16:creationId xmlns:a16="http://schemas.microsoft.com/office/drawing/2014/main" id="{D9A3BCBE-0D6E-4D96-B6C0-707C07764B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9414" y="4857406"/>
            <a:ext cx="1404938" cy="1095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0" descr="Městské muzeum a galerie Dačice Logo">
            <a:extLst>
              <a:ext uri="{FF2B5EF4-FFF2-40B4-BE49-F238E27FC236}">
                <a16:creationId xmlns:a16="http://schemas.microsoft.com/office/drawing/2014/main" id="{4C026F05-68B5-4714-A38A-00AE8DCD60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7009" y="388938"/>
            <a:ext cx="1115893" cy="702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76715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6334">
        <p14:prism isInverted="1"/>
      </p:transition>
    </mc:Choice>
    <mc:Fallback xmlns="">
      <p:transition spd="slow" advTm="1633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323528" y="404664"/>
            <a:ext cx="8496944" cy="778098"/>
          </a:xfrm>
          <a:gradFill>
            <a:gsLst>
              <a:gs pos="31252">
                <a:schemeClr val="accent3">
                  <a:lumMod val="60000"/>
                  <a:lumOff val="40000"/>
                </a:schemeClr>
              </a:gs>
              <a:gs pos="24587">
                <a:schemeClr val="accent3">
                  <a:lumMod val="40000"/>
                  <a:lumOff val="60000"/>
                </a:schemeClr>
              </a:gs>
              <a:gs pos="0">
                <a:schemeClr val="accent3">
                  <a:lumMod val="60000"/>
                  <a:lumOff val="40000"/>
                </a:schemeClr>
              </a:gs>
              <a:gs pos="17999">
                <a:schemeClr val="accent3">
                  <a:lumMod val="20000"/>
                  <a:lumOff val="80000"/>
                </a:schemeClr>
              </a:gs>
              <a:gs pos="47075">
                <a:schemeClr val="accent3">
                  <a:lumMod val="20000"/>
                  <a:lumOff val="80000"/>
                </a:schemeClr>
              </a:gs>
              <a:gs pos="36000">
                <a:schemeClr val="accent3">
                  <a:lumMod val="60000"/>
                  <a:lumOff val="40000"/>
                </a:schemeClr>
              </a:gs>
              <a:gs pos="73748">
                <a:schemeClr val="accent3">
                  <a:lumMod val="40000"/>
                  <a:lumOff val="60000"/>
                </a:schemeClr>
              </a:gs>
              <a:gs pos="61000">
                <a:schemeClr val="accent3">
                  <a:lumMod val="59000"/>
                  <a:lumOff val="41000"/>
                </a:schemeClr>
              </a:gs>
              <a:gs pos="82001">
                <a:schemeClr val="accent3">
                  <a:lumMod val="81000"/>
                  <a:lumOff val="19000"/>
                </a:schemeClr>
              </a:gs>
              <a:gs pos="100000">
                <a:srgbClr val="CCCCFF"/>
              </a:gs>
            </a:gsLst>
            <a:lin ang="5400000" scaled="0"/>
          </a:gradFill>
          <a:ln w="76200">
            <a:solidFill>
              <a:srgbClr val="008000"/>
            </a:solidFill>
          </a:ln>
        </p:spPr>
        <p:txBody>
          <a:bodyPr>
            <a:normAutofit/>
          </a:bodyPr>
          <a:lstStyle/>
          <a:p>
            <a:r>
              <a:rPr lang="cs-CZ" b="1" dirty="0"/>
              <a:t>OVĚŘENÉ PRIORITY Z ROKU 2020</a:t>
            </a:r>
          </a:p>
        </p:txBody>
      </p:sp>
      <p:sp>
        <p:nvSpPr>
          <p:cNvPr id="5" name="Zástupný symbol pro obsah 8"/>
          <p:cNvSpPr>
            <a:spLocks noGrp="1"/>
          </p:cNvSpPr>
          <p:nvPr/>
        </p:nvSpPr>
        <p:spPr>
          <a:xfrm>
            <a:off x="323528" y="1484784"/>
            <a:ext cx="8496935" cy="525653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 indent="-342900">
              <a:spcAft>
                <a:spcPts val="0"/>
              </a:spcAft>
              <a:tabLst>
                <a:tab pos="457200" algn="l"/>
              </a:tabLst>
            </a:pPr>
            <a:r>
              <a:rPr lang="cs-CZ" sz="2400" b="1" dirty="0"/>
              <a:t>1. Opravit povrchy komunikací ve městě</a:t>
            </a:r>
          </a:p>
          <a:p>
            <a:r>
              <a:rPr lang="cs-CZ" sz="2400" b="1" dirty="0"/>
              <a:t>2. Postavit krytý bazén se sportovní halou (jeden objekt)</a:t>
            </a:r>
          </a:p>
          <a:p>
            <a:r>
              <a:rPr lang="cs-CZ" sz="2400" b="1" dirty="0"/>
              <a:t>3. Vracet zeleň do ulic</a:t>
            </a:r>
          </a:p>
          <a:p>
            <a:r>
              <a:rPr lang="cs-CZ" sz="2400" b="1" dirty="0"/>
              <a:t>4. Obchvat města</a:t>
            </a:r>
          </a:p>
          <a:p>
            <a:r>
              <a:rPr lang="cs-CZ" sz="2400" b="1" dirty="0"/>
              <a:t>5. Řešit nedostatek lékařů</a:t>
            </a:r>
          </a:p>
          <a:p>
            <a:r>
              <a:rPr lang="cs-CZ" sz="2400" b="1" dirty="0"/>
              <a:t>6. Zajistit (nepřetržitou) chirurgickou pohotovost</a:t>
            </a:r>
          </a:p>
          <a:p>
            <a:r>
              <a:rPr lang="cs-CZ" sz="2400" b="1" dirty="0"/>
              <a:t>7. Zajistit vyšší teplotu vody na koupališti</a:t>
            </a:r>
          </a:p>
          <a:p>
            <a:r>
              <a:rPr lang="cs-CZ" sz="2400" b="1" dirty="0"/>
              <a:t>8. Zakázat vystavování zboží na fasádách na Palackého náměstí</a:t>
            </a:r>
          </a:p>
          <a:p>
            <a:r>
              <a:rPr lang="cs-CZ" sz="2400" b="1" dirty="0"/>
              <a:t>9. Znovu zavést autobusové spoje Dačice – Brno - Dačice</a:t>
            </a:r>
          </a:p>
          <a:p>
            <a:r>
              <a:rPr lang="cs-CZ" sz="2400" b="1" dirty="0"/>
              <a:t>10. Zvětšit tělocvičnu v SŠTO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39643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379"/>
    </mc:Choice>
    <mc:Fallback xmlns="">
      <p:transition spd="slow" advTm="143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text 6"/>
          <p:cNvSpPr>
            <a:spLocks noGrp="1"/>
          </p:cNvSpPr>
          <p:nvPr>
            <p:ph type="body" sz="half" idx="2"/>
          </p:nvPr>
        </p:nvSpPr>
        <p:spPr>
          <a:xfrm>
            <a:off x="107504" y="1124745"/>
            <a:ext cx="8391876" cy="4824536"/>
          </a:xfrm>
        </p:spPr>
        <p:txBody>
          <a:bodyPr>
            <a:noAutofit/>
          </a:bodyPr>
          <a:lstStyle/>
          <a:p>
            <a:pPr lvl="0"/>
            <a:r>
              <a:rPr lang="cs-CZ" sz="2000" dirty="0"/>
              <a:t>Oprava chodníků v ulici A. Dvořáka</a:t>
            </a:r>
          </a:p>
          <a:p>
            <a:pPr lvl="1"/>
            <a:r>
              <a:rPr lang="cs-CZ" sz="1800" dirty="0"/>
              <a:t>Realizováno v roce </a:t>
            </a:r>
            <a:r>
              <a:rPr lang="cs-CZ" sz="1800" b="1" dirty="0"/>
              <a:t>2020</a:t>
            </a:r>
            <a:r>
              <a:rPr lang="cs-CZ" sz="1800" dirty="0"/>
              <a:t>, zhotovitel: </a:t>
            </a:r>
            <a:r>
              <a:rPr lang="cs-CZ" sz="1800" b="1" dirty="0"/>
              <a:t>Technické služby Dačice</a:t>
            </a:r>
            <a:r>
              <a:rPr lang="cs-CZ" sz="1800" dirty="0"/>
              <a:t>.</a:t>
            </a:r>
          </a:p>
          <a:p>
            <a:pPr lvl="0"/>
            <a:endParaRPr lang="cs-CZ" sz="2000" dirty="0"/>
          </a:p>
          <a:p>
            <a:pPr lvl="0"/>
            <a:r>
              <a:rPr lang="cs-CZ" sz="2000" dirty="0"/>
              <a:t>Zadán projekt na chodník ke hřbitovu, </a:t>
            </a:r>
          </a:p>
          <a:p>
            <a:pPr lvl="1"/>
            <a:r>
              <a:rPr lang="cs-CZ" sz="1800" dirty="0"/>
              <a:t>Projekt bude realizován letos. </a:t>
            </a:r>
          </a:p>
          <a:p>
            <a:pPr lvl="1"/>
            <a:r>
              <a:rPr lang="cs-CZ" sz="1800" dirty="0"/>
              <a:t>Termín výstavby je </a:t>
            </a:r>
            <a:r>
              <a:rPr lang="cs-CZ" sz="1800" b="1" dirty="0"/>
              <a:t>od 1.7.2022 do 30.9.2022</a:t>
            </a:r>
            <a:r>
              <a:rPr lang="cs-CZ" sz="1800" dirty="0"/>
              <a:t>.</a:t>
            </a:r>
          </a:p>
          <a:p>
            <a:pPr lvl="1"/>
            <a:r>
              <a:rPr lang="cs-CZ" sz="1800" dirty="0"/>
              <a:t>Zhotovitel</a:t>
            </a:r>
            <a:r>
              <a:rPr lang="cs-CZ" sz="1800" b="1" dirty="0"/>
              <a:t>: J.D.P Stavby, s.r.o.</a:t>
            </a:r>
          </a:p>
          <a:p>
            <a:pPr lvl="0"/>
            <a:endParaRPr lang="cs-CZ" sz="2000" dirty="0"/>
          </a:p>
          <a:p>
            <a:pPr lvl="0"/>
            <a:r>
              <a:rPr lang="cs-CZ" sz="2000" dirty="0"/>
              <a:t>Zadán projekt na komunikaci okolo čp. 88/II, </a:t>
            </a:r>
          </a:p>
          <a:p>
            <a:pPr lvl="1"/>
            <a:r>
              <a:rPr lang="cs-CZ" sz="1800" dirty="0"/>
              <a:t>Realizováno v roce 2021, zhotovitelem: SWIETELSKY</a:t>
            </a:r>
          </a:p>
          <a:p>
            <a:pPr lvl="1"/>
            <a:endParaRPr lang="cs-CZ" sz="1800" dirty="0"/>
          </a:p>
          <a:p>
            <a:pPr lvl="0"/>
            <a:r>
              <a:rPr lang="cs-CZ" sz="2000" dirty="0"/>
              <a:t>Zadán projekt na opravu chodníků okolo čp. 435 - 437, v Nádražní ulici</a:t>
            </a:r>
          </a:p>
          <a:p>
            <a:pPr lvl="1"/>
            <a:r>
              <a:rPr lang="cs-CZ" sz="1800" dirty="0"/>
              <a:t>Realizováno v roce 2021, zhotovitel: SATES ČECHY, a.s.</a:t>
            </a:r>
          </a:p>
          <a:p>
            <a:pPr lvl="1"/>
            <a:endParaRPr lang="cs-CZ" sz="1800" dirty="0"/>
          </a:p>
          <a:p>
            <a:pPr lvl="0"/>
            <a:r>
              <a:rPr lang="cs-CZ" sz="2000" dirty="0"/>
              <a:t>Oprava chodníku v ul. Jiráskova a MŠ na Červeném vrchu</a:t>
            </a:r>
          </a:p>
          <a:p>
            <a:pPr lvl="1"/>
            <a:r>
              <a:rPr lang="cs-CZ" sz="1800" dirty="0"/>
              <a:t>Realizováno v roce 2021, zhotovitel: Technické služby Dačice</a:t>
            </a:r>
          </a:p>
        </p:txBody>
      </p:sp>
      <p:sp>
        <p:nvSpPr>
          <p:cNvPr id="4" name="Nadpis 7"/>
          <p:cNvSpPr txBox="1">
            <a:spLocks/>
          </p:cNvSpPr>
          <p:nvPr/>
        </p:nvSpPr>
        <p:spPr>
          <a:xfrm>
            <a:off x="428596" y="285729"/>
            <a:ext cx="8391876" cy="839016"/>
          </a:xfrm>
          <a:prstGeom prst="rect">
            <a:avLst/>
          </a:prstGeom>
          <a:gradFill>
            <a:gsLst>
              <a:gs pos="31252">
                <a:schemeClr val="accent3">
                  <a:lumMod val="60000"/>
                  <a:lumOff val="40000"/>
                </a:schemeClr>
              </a:gs>
              <a:gs pos="24587">
                <a:schemeClr val="accent3">
                  <a:lumMod val="40000"/>
                  <a:lumOff val="60000"/>
                </a:schemeClr>
              </a:gs>
              <a:gs pos="0">
                <a:schemeClr val="accent3">
                  <a:lumMod val="60000"/>
                  <a:lumOff val="40000"/>
                </a:schemeClr>
              </a:gs>
              <a:gs pos="17999">
                <a:schemeClr val="accent3">
                  <a:lumMod val="20000"/>
                  <a:lumOff val="80000"/>
                </a:schemeClr>
              </a:gs>
              <a:gs pos="47075">
                <a:schemeClr val="accent3">
                  <a:lumMod val="20000"/>
                  <a:lumOff val="80000"/>
                </a:schemeClr>
              </a:gs>
              <a:gs pos="36000">
                <a:schemeClr val="accent3">
                  <a:lumMod val="60000"/>
                  <a:lumOff val="40000"/>
                </a:schemeClr>
              </a:gs>
              <a:gs pos="73748">
                <a:schemeClr val="accent3">
                  <a:lumMod val="40000"/>
                  <a:lumOff val="60000"/>
                </a:schemeClr>
              </a:gs>
              <a:gs pos="61000">
                <a:schemeClr val="accent3">
                  <a:lumMod val="59000"/>
                  <a:lumOff val="41000"/>
                </a:schemeClr>
              </a:gs>
              <a:gs pos="82001">
                <a:schemeClr val="accent3">
                  <a:lumMod val="81000"/>
                  <a:lumOff val="19000"/>
                </a:schemeClr>
              </a:gs>
              <a:gs pos="100000">
                <a:srgbClr val="CCCCFF"/>
              </a:gs>
            </a:gsLst>
            <a:lin ang="5400000" scaled="0"/>
          </a:gradFill>
          <a:ln w="76200">
            <a:solidFill>
              <a:srgbClr val="008000"/>
            </a:solidFill>
          </a:ln>
        </p:spPr>
        <p:txBody>
          <a:bodyPr vert="horz" lIns="91440" tIns="45720" rIns="91440" bIns="45720" rtlCol="0" anchor="ctr">
            <a:normAutofit fontScale="55000" lnSpcReduction="20000"/>
          </a:bodyPr>
          <a:lstStyle>
            <a:lvl1pPr algn="ctr">
              <a:spcBef>
                <a:spcPct val="0"/>
              </a:spcBef>
              <a:buNone/>
              <a:defRPr sz="4400" b="1">
                <a:latin typeface="+mj-lt"/>
                <a:ea typeface="+mj-ea"/>
                <a:cs typeface="+mj-cs"/>
              </a:defRPr>
            </a:lvl1pPr>
          </a:lstStyle>
          <a:p>
            <a:endParaRPr lang="cs-CZ" dirty="0"/>
          </a:p>
          <a:p>
            <a:r>
              <a:rPr lang="cs-CZ" sz="6500" dirty="0"/>
              <a:t>1. Opravit povrchy komunikací ve městě</a:t>
            </a:r>
          </a:p>
          <a:p>
            <a:endParaRPr lang="cs-CZ" dirty="0"/>
          </a:p>
          <a:p>
            <a:endParaRPr lang="cs-CZ" dirty="0"/>
          </a:p>
        </p:txBody>
      </p:sp>
      <p:pic>
        <p:nvPicPr>
          <p:cNvPr id="3" name="Obrázek 2" descr="Obsah obrázku zeď, kámen, špinavé&#10;&#10;Popis byl vytvořen automaticky">
            <a:extLst>
              <a:ext uri="{FF2B5EF4-FFF2-40B4-BE49-F238E27FC236}">
                <a16:creationId xmlns:a16="http://schemas.microsoft.com/office/drawing/2014/main" id="{C68EC19B-3BCC-4BD1-B041-50429F7A6FB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956001" y="1672402"/>
            <a:ext cx="1412774" cy="652427"/>
          </a:xfrm>
          <a:prstGeom prst="rect">
            <a:avLst/>
          </a:prstGeom>
        </p:spPr>
      </p:pic>
      <p:pic>
        <p:nvPicPr>
          <p:cNvPr id="10" name="Obrázek 9" descr="Obsah obrázku kámen&#10;&#10;Popis byl vytvořen automaticky">
            <a:extLst>
              <a:ext uri="{FF2B5EF4-FFF2-40B4-BE49-F238E27FC236}">
                <a16:creationId xmlns:a16="http://schemas.microsoft.com/office/drawing/2014/main" id="{C336B357-0EE7-4FA6-B715-E712E934BA5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844114" y="1680351"/>
            <a:ext cx="1412775" cy="652428"/>
          </a:xfrm>
          <a:prstGeom prst="rect">
            <a:avLst/>
          </a:prstGeom>
        </p:spPr>
      </p:pic>
      <p:pic>
        <p:nvPicPr>
          <p:cNvPr id="12" name="Obrázek 11" descr="Obsah obrázku text, exteriér, obloha, země&#10;&#10;Popis byl vytvořen automaticky">
            <a:extLst>
              <a:ext uri="{FF2B5EF4-FFF2-40B4-BE49-F238E27FC236}">
                <a16:creationId xmlns:a16="http://schemas.microsoft.com/office/drawing/2014/main" id="{0E8A0557-3B9B-40C3-9DFC-DFF73945D66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6893" y="3212976"/>
            <a:ext cx="1819281" cy="839016"/>
          </a:xfrm>
          <a:prstGeom prst="rect">
            <a:avLst/>
          </a:prstGeom>
        </p:spPr>
      </p:pic>
      <p:pic>
        <p:nvPicPr>
          <p:cNvPr id="13" name="Obrázek 12" descr="Obsah obrázku text&#10;&#10;Popis byl vytvořen automaticky">
            <a:extLst>
              <a:ext uri="{FF2B5EF4-FFF2-40B4-BE49-F238E27FC236}">
                <a16:creationId xmlns:a16="http://schemas.microsoft.com/office/drawing/2014/main" id="{EA29BD66-4EA9-4249-9C3F-7B3BBCCCF41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999337" y="4793007"/>
            <a:ext cx="2697996" cy="1215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845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text 6"/>
          <p:cNvSpPr>
            <a:spLocks noGrp="1"/>
          </p:cNvSpPr>
          <p:nvPr>
            <p:ph type="body" sz="half" idx="2"/>
          </p:nvPr>
        </p:nvSpPr>
        <p:spPr>
          <a:xfrm>
            <a:off x="275986" y="1484784"/>
            <a:ext cx="8928992" cy="4824536"/>
          </a:xfrm>
        </p:spPr>
        <p:txBody>
          <a:bodyPr>
            <a:noAutofit/>
          </a:bodyPr>
          <a:lstStyle/>
          <a:p>
            <a:pPr lvl="0"/>
            <a:r>
              <a:rPr lang="cs-CZ" sz="2000" b="1" dirty="0"/>
              <a:t>Rekonstrukce sídliště „K Hradišťku“</a:t>
            </a:r>
          </a:p>
          <a:p>
            <a:pPr lvl="0"/>
            <a:r>
              <a:rPr lang="cs-CZ" sz="2000" dirty="0"/>
              <a:t>	- Zahájení prací </a:t>
            </a:r>
            <a:r>
              <a:rPr lang="cs-CZ" sz="2000" b="1" dirty="0"/>
              <a:t>04/2022</a:t>
            </a:r>
          </a:p>
          <a:p>
            <a:pPr lvl="0"/>
            <a:r>
              <a:rPr lang="cs-CZ" sz="2000" dirty="0"/>
              <a:t>	- komplexní rekonstrukce silnice (nové povrchy, podzemní sítě)</a:t>
            </a:r>
          </a:p>
          <a:p>
            <a:pPr lvl="0"/>
            <a:r>
              <a:rPr lang="cs-CZ" sz="2000" dirty="0"/>
              <a:t>	- řešeno bude i parkování</a:t>
            </a:r>
          </a:p>
          <a:p>
            <a:pPr lvl="0"/>
            <a:r>
              <a:rPr lang="cs-CZ" sz="2000" dirty="0"/>
              <a:t>	- nový způsob regulace dopravy</a:t>
            </a:r>
          </a:p>
          <a:p>
            <a:pPr lvl="0"/>
            <a:r>
              <a:rPr lang="cs-CZ" sz="2000" dirty="0"/>
              <a:t>	- nově vznikne i obytná zóna, která omezí rychlost jízdy</a:t>
            </a:r>
          </a:p>
          <a:p>
            <a:pPr lvl="0"/>
            <a:r>
              <a:rPr lang="cs-CZ" sz="2000" dirty="0"/>
              <a:t>	- realizaci rekonstrukce provede </a:t>
            </a:r>
            <a:r>
              <a:rPr lang="cs-CZ" sz="2000" dirty="0" err="1"/>
              <a:t>Sates</a:t>
            </a:r>
            <a:r>
              <a:rPr lang="cs-CZ" sz="2000" dirty="0"/>
              <a:t> Čechy za více než </a:t>
            </a:r>
            <a:r>
              <a:rPr lang="cs-CZ" sz="2000" b="1" dirty="0"/>
              <a:t>45 mil Kč bez DPH</a:t>
            </a:r>
          </a:p>
          <a:p>
            <a:pPr lvl="0"/>
            <a:r>
              <a:rPr lang="cs-CZ" sz="2000" b="1" dirty="0"/>
              <a:t>	- </a:t>
            </a:r>
            <a:r>
              <a:rPr lang="cs-CZ" sz="2000" dirty="0"/>
              <a:t>dokončení rekonstrukce je plánováno </a:t>
            </a:r>
            <a:r>
              <a:rPr lang="cs-CZ" sz="2000" b="1" dirty="0"/>
              <a:t>06/2023</a:t>
            </a:r>
            <a:endParaRPr lang="cs-CZ" sz="1800" b="1" dirty="0"/>
          </a:p>
        </p:txBody>
      </p:sp>
      <p:sp>
        <p:nvSpPr>
          <p:cNvPr id="4" name="Nadpis 7"/>
          <p:cNvSpPr txBox="1">
            <a:spLocks/>
          </p:cNvSpPr>
          <p:nvPr/>
        </p:nvSpPr>
        <p:spPr>
          <a:xfrm>
            <a:off x="428596" y="285729"/>
            <a:ext cx="8391876" cy="839016"/>
          </a:xfrm>
          <a:prstGeom prst="rect">
            <a:avLst/>
          </a:prstGeom>
          <a:gradFill>
            <a:gsLst>
              <a:gs pos="31252">
                <a:schemeClr val="accent3">
                  <a:lumMod val="60000"/>
                  <a:lumOff val="40000"/>
                </a:schemeClr>
              </a:gs>
              <a:gs pos="24587">
                <a:schemeClr val="accent3">
                  <a:lumMod val="40000"/>
                  <a:lumOff val="60000"/>
                </a:schemeClr>
              </a:gs>
              <a:gs pos="0">
                <a:schemeClr val="accent3">
                  <a:lumMod val="60000"/>
                  <a:lumOff val="40000"/>
                </a:schemeClr>
              </a:gs>
              <a:gs pos="17999">
                <a:schemeClr val="accent3">
                  <a:lumMod val="20000"/>
                  <a:lumOff val="80000"/>
                </a:schemeClr>
              </a:gs>
              <a:gs pos="47075">
                <a:schemeClr val="accent3">
                  <a:lumMod val="20000"/>
                  <a:lumOff val="80000"/>
                </a:schemeClr>
              </a:gs>
              <a:gs pos="36000">
                <a:schemeClr val="accent3">
                  <a:lumMod val="60000"/>
                  <a:lumOff val="40000"/>
                </a:schemeClr>
              </a:gs>
              <a:gs pos="73748">
                <a:schemeClr val="accent3">
                  <a:lumMod val="40000"/>
                  <a:lumOff val="60000"/>
                </a:schemeClr>
              </a:gs>
              <a:gs pos="61000">
                <a:schemeClr val="accent3">
                  <a:lumMod val="59000"/>
                  <a:lumOff val="41000"/>
                </a:schemeClr>
              </a:gs>
              <a:gs pos="82001">
                <a:schemeClr val="accent3">
                  <a:lumMod val="81000"/>
                  <a:lumOff val="19000"/>
                </a:schemeClr>
              </a:gs>
              <a:gs pos="100000">
                <a:srgbClr val="CCCCFF"/>
              </a:gs>
            </a:gsLst>
            <a:lin ang="5400000" scaled="0"/>
          </a:gradFill>
          <a:ln w="76200">
            <a:solidFill>
              <a:srgbClr val="008000"/>
            </a:solidFill>
          </a:ln>
        </p:spPr>
        <p:txBody>
          <a:bodyPr vert="horz" lIns="91440" tIns="45720" rIns="91440" bIns="45720" rtlCol="0" anchor="ctr">
            <a:normAutofit fontScale="55000" lnSpcReduction="20000"/>
          </a:bodyPr>
          <a:lstStyle>
            <a:lvl1pPr algn="ctr">
              <a:spcBef>
                <a:spcPct val="0"/>
              </a:spcBef>
              <a:buNone/>
              <a:defRPr sz="4400" b="1">
                <a:latin typeface="+mj-lt"/>
                <a:ea typeface="+mj-ea"/>
                <a:cs typeface="+mj-cs"/>
              </a:defRPr>
            </a:lvl1pPr>
          </a:lstStyle>
          <a:p>
            <a:endParaRPr lang="cs-CZ" dirty="0"/>
          </a:p>
          <a:p>
            <a:r>
              <a:rPr lang="cs-CZ" sz="6500" dirty="0"/>
              <a:t>1. Opravit povrchy komunikací ve městě</a:t>
            </a:r>
          </a:p>
          <a:p>
            <a:endParaRPr lang="cs-CZ" dirty="0"/>
          </a:p>
          <a:p>
            <a:endParaRPr lang="cs-CZ" dirty="0"/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0F68D0F1-9FAD-4534-9352-3F04F705F55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1737052"/>
            <a:ext cx="4257542" cy="43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1751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6" presetClass="emph" presetSubtype="0" decel="100000" autoRev="1" fill="remove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Pohled z vysokého úhlu na dráhu v plaveckém bazénu">
            <a:extLst>
              <a:ext uri="{FF2B5EF4-FFF2-40B4-BE49-F238E27FC236}">
                <a16:creationId xmlns:a16="http://schemas.microsoft.com/office/drawing/2014/main" id="{2C1B7C5E-1772-40F1-BB4D-7DF6188FA90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860" y="1497531"/>
            <a:ext cx="7092280" cy="4727033"/>
          </a:xfrm>
          <a:prstGeom prst="rect">
            <a:avLst/>
          </a:prstGeom>
        </p:spPr>
      </p:pic>
      <p:sp>
        <p:nvSpPr>
          <p:cNvPr id="6" name="Zástupný symbol pro obsah 5"/>
          <p:cNvSpPr>
            <a:spLocks noGrp="1"/>
          </p:cNvSpPr>
          <p:nvPr>
            <p:ph sz="half" idx="1"/>
          </p:nvPr>
        </p:nvSpPr>
        <p:spPr>
          <a:xfrm>
            <a:off x="447998" y="1412776"/>
            <a:ext cx="8516490" cy="244827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dirty="0"/>
              <a:t>Stavba krytého bazénu se sportovní halou je nereálná z ekonomického hlediska:</a:t>
            </a:r>
          </a:p>
          <a:p>
            <a:pPr marL="0" indent="0">
              <a:buNone/>
            </a:pPr>
            <a:r>
              <a:rPr lang="cs-CZ" dirty="0"/>
              <a:t> - </a:t>
            </a:r>
            <a:r>
              <a:rPr lang="cs-CZ" b="1" dirty="0"/>
              <a:t>drahá výstavba</a:t>
            </a:r>
          </a:p>
          <a:p>
            <a:pPr>
              <a:buFontTx/>
              <a:buChar char="-"/>
            </a:pPr>
            <a:r>
              <a:rPr lang="cs-CZ" b="1" dirty="0"/>
              <a:t>nákladný provoz</a:t>
            </a:r>
            <a:r>
              <a:rPr lang="cs-CZ" dirty="0"/>
              <a:t>. </a:t>
            </a:r>
          </a:p>
          <a:p>
            <a:pPr marL="0" indent="0">
              <a:buNone/>
            </a:pPr>
            <a:r>
              <a:rPr lang="cs-CZ" dirty="0"/>
              <a:t>Provozní náklady téměř </a:t>
            </a:r>
            <a:r>
              <a:rPr lang="cs-CZ" b="1" dirty="0"/>
              <a:t>dva miliony korun</a:t>
            </a:r>
            <a:r>
              <a:rPr lang="cs-CZ" dirty="0"/>
              <a:t> by musely být trvale hrazeny každoročně z rozpočtu města Dačice. Pokud se najde </a:t>
            </a:r>
            <a:r>
              <a:rPr lang="cs-CZ" b="1" dirty="0"/>
              <a:t>investor a provozovatel </a:t>
            </a:r>
            <a:r>
              <a:rPr lang="cs-CZ" dirty="0"/>
              <a:t>sportovního zařízení, získá podporu města.</a:t>
            </a:r>
            <a:endParaRPr lang="cs-CZ" sz="2400" dirty="0"/>
          </a:p>
        </p:txBody>
      </p:sp>
      <p:sp>
        <p:nvSpPr>
          <p:cNvPr id="8" name="Nadpis 7"/>
          <p:cNvSpPr txBox="1">
            <a:spLocks/>
          </p:cNvSpPr>
          <p:nvPr/>
        </p:nvSpPr>
        <p:spPr>
          <a:xfrm>
            <a:off x="447998" y="344734"/>
            <a:ext cx="8516490" cy="924025"/>
          </a:xfrm>
          <a:prstGeom prst="rect">
            <a:avLst/>
          </a:prstGeom>
          <a:gradFill>
            <a:gsLst>
              <a:gs pos="31252">
                <a:schemeClr val="accent3">
                  <a:lumMod val="60000"/>
                  <a:lumOff val="40000"/>
                </a:schemeClr>
              </a:gs>
              <a:gs pos="24587">
                <a:schemeClr val="accent3">
                  <a:lumMod val="40000"/>
                  <a:lumOff val="60000"/>
                </a:schemeClr>
              </a:gs>
              <a:gs pos="0">
                <a:schemeClr val="accent3">
                  <a:lumMod val="60000"/>
                  <a:lumOff val="40000"/>
                </a:schemeClr>
              </a:gs>
              <a:gs pos="17999">
                <a:schemeClr val="accent3">
                  <a:lumMod val="20000"/>
                  <a:lumOff val="80000"/>
                </a:schemeClr>
              </a:gs>
              <a:gs pos="47075">
                <a:schemeClr val="accent3">
                  <a:lumMod val="20000"/>
                  <a:lumOff val="80000"/>
                </a:schemeClr>
              </a:gs>
              <a:gs pos="36000">
                <a:schemeClr val="accent3">
                  <a:lumMod val="60000"/>
                  <a:lumOff val="40000"/>
                </a:schemeClr>
              </a:gs>
              <a:gs pos="73748">
                <a:schemeClr val="accent3">
                  <a:lumMod val="40000"/>
                  <a:lumOff val="60000"/>
                </a:schemeClr>
              </a:gs>
              <a:gs pos="61000">
                <a:schemeClr val="accent3">
                  <a:lumMod val="59000"/>
                  <a:lumOff val="41000"/>
                </a:schemeClr>
              </a:gs>
              <a:gs pos="82001">
                <a:schemeClr val="accent3">
                  <a:lumMod val="81000"/>
                  <a:lumOff val="19000"/>
                </a:schemeClr>
              </a:gs>
              <a:gs pos="100000">
                <a:srgbClr val="CCCCFF"/>
              </a:gs>
            </a:gsLst>
            <a:lin ang="5400000" scaled="0"/>
          </a:gradFill>
          <a:ln w="76200">
            <a:solidFill>
              <a:srgbClr val="008000"/>
            </a:solidFill>
          </a:ln>
        </p:spPr>
        <p:txBody>
          <a:bodyPr vert="horz" lIns="91440" tIns="45720" rIns="91440" bIns="45720" rtlCol="0" anchor="ctr">
            <a:normAutofit fontScale="77500" lnSpcReduction="20000"/>
          </a:bodyPr>
          <a:lstStyle>
            <a:defPPr>
              <a:defRPr lang="cs-CZ"/>
            </a:defPPr>
            <a:lvl1pPr algn="ctr">
              <a:spcBef>
                <a:spcPct val="0"/>
              </a:spcBef>
              <a:buNone/>
              <a:defRPr sz="4400" b="1"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/>
              <a:t>2. Postavit krytý bazén se sportovní halou </a:t>
            </a:r>
          </a:p>
          <a:p>
            <a:r>
              <a:rPr lang="cs-CZ" sz="3600" dirty="0"/>
              <a:t>(jeden objekt)</a:t>
            </a:r>
            <a:endParaRPr lang="cs-CZ" sz="2600" dirty="0"/>
          </a:p>
        </p:txBody>
      </p:sp>
      <p:pic>
        <p:nvPicPr>
          <p:cNvPr id="7" name="Zástupný symbol pro obsah 6">
            <a:extLst>
              <a:ext uri="{FF2B5EF4-FFF2-40B4-BE49-F238E27FC236}">
                <a16:creationId xmlns:a16="http://schemas.microsoft.com/office/drawing/2014/main" id="{E94D1432-EC52-4CD4-BCCE-12E42362DC6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2008" y="1556792"/>
            <a:ext cx="4224000" cy="43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7520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6" presetClass="emph" presetSubtype="0" decel="100000" autoRev="1" fill="remove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Rozostřený obrázek stromu">
            <a:extLst>
              <a:ext uri="{FF2B5EF4-FFF2-40B4-BE49-F238E27FC236}">
                <a16:creationId xmlns:a16="http://schemas.microsoft.com/office/drawing/2014/main" id="{D4CC0D40-3512-4CB8-9CE4-9A129A777E7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876" y="1424073"/>
            <a:ext cx="7974247" cy="5322654"/>
          </a:xfrm>
          <a:prstGeom prst="rect">
            <a:avLst/>
          </a:prstGeom>
        </p:spPr>
      </p:pic>
      <p:sp>
        <p:nvSpPr>
          <p:cNvPr id="6" name="Zástupný symbol pro obsah 5"/>
          <p:cNvSpPr>
            <a:spLocks noGrp="1"/>
          </p:cNvSpPr>
          <p:nvPr>
            <p:ph sz="half" idx="1"/>
          </p:nvPr>
        </p:nvSpPr>
        <p:spPr>
          <a:xfrm>
            <a:off x="214282" y="1643050"/>
            <a:ext cx="8786874" cy="5098318"/>
          </a:xfrm>
        </p:spPr>
        <p:txBody>
          <a:bodyPr>
            <a:normAutofit fontScale="85000" lnSpcReduction="20000"/>
          </a:bodyPr>
          <a:lstStyle/>
          <a:p>
            <a:r>
              <a:rPr lang="cs-CZ" b="1" dirty="0"/>
              <a:t>2020</a:t>
            </a:r>
            <a:r>
              <a:rPr lang="cs-CZ" dirty="0"/>
              <a:t>: proběhla výsadba </a:t>
            </a:r>
            <a:r>
              <a:rPr lang="cs-CZ" b="1" dirty="0"/>
              <a:t>22 ks </a:t>
            </a:r>
            <a:r>
              <a:rPr lang="cs-CZ" dirty="0"/>
              <a:t>stromů v Dačicích a místních částech v rámci projektu </a:t>
            </a:r>
            <a:r>
              <a:rPr lang="cs-CZ" b="1" dirty="0" err="1"/>
              <a:t>Klimagrünn</a:t>
            </a:r>
            <a:r>
              <a:rPr lang="cs-CZ" dirty="0"/>
              <a:t>; v listopadu 2020 bylo vysázeno </a:t>
            </a:r>
            <a:r>
              <a:rPr lang="cs-CZ" b="1" dirty="0"/>
              <a:t>26 ks </a:t>
            </a:r>
            <a:r>
              <a:rPr lang="cs-CZ" dirty="0"/>
              <a:t>stromů z rozpočtu města. </a:t>
            </a:r>
          </a:p>
          <a:p>
            <a:r>
              <a:rPr lang="cs-CZ" b="1" dirty="0"/>
              <a:t>2021</a:t>
            </a:r>
            <a:r>
              <a:rPr lang="cs-CZ" dirty="0"/>
              <a:t> byl realizován projekt "</a:t>
            </a:r>
            <a:r>
              <a:rPr lang="cs-CZ" b="1" dirty="0"/>
              <a:t>Výsadba listnatých stromů na veřejných prostranstvích v Dačicích</a:t>
            </a:r>
            <a:r>
              <a:rPr lang="cs-CZ" dirty="0"/>
              <a:t>" (Výzvy č. 9/2019 MŽP ČR)</a:t>
            </a:r>
          </a:p>
          <a:p>
            <a:pPr marL="0" indent="0" algn="just">
              <a:buNone/>
            </a:pPr>
            <a:r>
              <a:rPr lang="cs-CZ" dirty="0"/>
              <a:t>Cílem projektu bylo doplnění a rozšíření stávající zeleně v Dačicích, </a:t>
            </a:r>
          </a:p>
          <a:p>
            <a:pPr marL="0" indent="0" algn="just">
              <a:buNone/>
            </a:pPr>
            <a:r>
              <a:rPr lang="cs-CZ" dirty="0"/>
              <a:t>a to v 7 lokalitách: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cs-CZ" dirty="0"/>
              <a:t> ul. U Stadionu, 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cs-CZ" dirty="0"/>
              <a:t>prostor před starým hřbitovem, 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cs-CZ" dirty="0"/>
              <a:t>Havlíčkovo náměstí, 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cs-CZ" dirty="0"/>
              <a:t>pod vodojemem, 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cs-CZ" dirty="0"/>
              <a:t>roh ulic Mládežnická a Tyršova, 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cs-CZ" dirty="0"/>
              <a:t>Dlouhá ulice u </a:t>
            </a:r>
            <a:r>
              <a:rPr lang="cs-CZ" dirty="0" err="1"/>
              <a:t>workoutu</a:t>
            </a:r>
            <a:r>
              <a:rPr lang="cs-CZ" dirty="0"/>
              <a:t> 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cs-CZ" dirty="0"/>
              <a:t>podél chodníku na Nivy. </a:t>
            </a:r>
          </a:p>
          <a:p>
            <a:endParaRPr lang="cs-CZ" dirty="0"/>
          </a:p>
        </p:txBody>
      </p:sp>
      <p:sp>
        <p:nvSpPr>
          <p:cNvPr id="8" name="Nadpis 7"/>
          <p:cNvSpPr txBox="1">
            <a:spLocks/>
          </p:cNvSpPr>
          <p:nvPr/>
        </p:nvSpPr>
        <p:spPr>
          <a:xfrm>
            <a:off x="251520" y="338594"/>
            <a:ext cx="8784976" cy="1018704"/>
          </a:xfrm>
          <a:prstGeom prst="rect">
            <a:avLst/>
          </a:prstGeom>
          <a:gradFill>
            <a:gsLst>
              <a:gs pos="31252">
                <a:schemeClr val="accent3">
                  <a:lumMod val="60000"/>
                  <a:lumOff val="40000"/>
                </a:schemeClr>
              </a:gs>
              <a:gs pos="24587">
                <a:schemeClr val="accent3">
                  <a:lumMod val="40000"/>
                  <a:lumOff val="60000"/>
                </a:schemeClr>
              </a:gs>
              <a:gs pos="0">
                <a:schemeClr val="accent3">
                  <a:lumMod val="60000"/>
                  <a:lumOff val="40000"/>
                </a:schemeClr>
              </a:gs>
              <a:gs pos="17999">
                <a:schemeClr val="accent3">
                  <a:lumMod val="20000"/>
                  <a:lumOff val="80000"/>
                </a:schemeClr>
              </a:gs>
              <a:gs pos="47075">
                <a:schemeClr val="accent3">
                  <a:lumMod val="20000"/>
                  <a:lumOff val="80000"/>
                </a:schemeClr>
              </a:gs>
              <a:gs pos="36000">
                <a:schemeClr val="accent3">
                  <a:lumMod val="60000"/>
                  <a:lumOff val="40000"/>
                </a:schemeClr>
              </a:gs>
              <a:gs pos="73748">
                <a:schemeClr val="accent3">
                  <a:lumMod val="40000"/>
                  <a:lumOff val="60000"/>
                </a:schemeClr>
              </a:gs>
              <a:gs pos="61000">
                <a:schemeClr val="accent3">
                  <a:lumMod val="59000"/>
                  <a:lumOff val="41000"/>
                </a:schemeClr>
              </a:gs>
              <a:gs pos="82001">
                <a:schemeClr val="accent3">
                  <a:lumMod val="81000"/>
                  <a:lumOff val="19000"/>
                </a:schemeClr>
              </a:gs>
              <a:gs pos="100000">
                <a:srgbClr val="CCCCFF"/>
              </a:gs>
            </a:gsLst>
            <a:lin ang="5400000" scaled="0"/>
          </a:gradFill>
          <a:ln w="76200">
            <a:solidFill>
              <a:srgbClr val="008000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defPPr>
              <a:defRPr lang="cs-CZ"/>
            </a:defPPr>
            <a:lvl1pPr algn="ctr">
              <a:spcBef>
                <a:spcPct val="0"/>
              </a:spcBef>
              <a:buNone/>
              <a:defRPr sz="4400" b="1"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/>
              <a:t>3. Vracet zeleň do ulic</a:t>
            </a:r>
          </a:p>
        </p:txBody>
      </p:sp>
    </p:spTree>
    <p:extLst>
      <p:ext uri="{BB962C8B-B14F-4D97-AF65-F5344CB8AC3E}">
        <p14:creationId xmlns:p14="http://schemas.microsoft.com/office/powerpoint/2010/main" val="265344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 descr="Rozostřený obrázek stromu">
            <a:extLst>
              <a:ext uri="{FF2B5EF4-FFF2-40B4-BE49-F238E27FC236}">
                <a16:creationId xmlns:a16="http://schemas.microsoft.com/office/drawing/2014/main" id="{301FB4F5-F292-4922-808C-AC2D86D7225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876" y="1424073"/>
            <a:ext cx="7974247" cy="5322654"/>
          </a:xfrm>
          <a:prstGeom prst="rect">
            <a:avLst/>
          </a:prstGeom>
        </p:spPr>
      </p:pic>
      <p:sp>
        <p:nvSpPr>
          <p:cNvPr id="6" name="Zástupný symbol pro obsah 5"/>
          <p:cNvSpPr>
            <a:spLocks noGrp="1"/>
          </p:cNvSpPr>
          <p:nvPr>
            <p:ph sz="half" idx="1"/>
          </p:nvPr>
        </p:nvSpPr>
        <p:spPr>
          <a:xfrm>
            <a:off x="214282" y="1643050"/>
            <a:ext cx="8786874" cy="5098318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cs-CZ" dirty="0"/>
              <a:t>Celkem bylo vysazeno </a:t>
            </a:r>
            <a:r>
              <a:rPr lang="cs-CZ" b="1" dirty="0"/>
              <a:t>39 stromů</a:t>
            </a:r>
            <a:r>
              <a:rPr lang="cs-CZ" dirty="0"/>
              <a:t>. </a:t>
            </a:r>
          </a:p>
          <a:p>
            <a:pPr marL="0" indent="0" algn="just">
              <a:buNone/>
            </a:pPr>
            <a:r>
              <a:rPr lang="cs-CZ" dirty="0"/>
              <a:t>Ke všem stromům byly zároveň dodány i </a:t>
            </a:r>
            <a:r>
              <a:rPr lang="cs-CZ" b="1" dirty="0"/>
              <a:t>zavlažovací vaky</a:t>
            </a:r>
            <a:r>
              <a:rPr lang="cs-CZ" dirty="0"/>
              <a:t>, které se ve městě u nově vysazovaných stromů osvědčují už od roku </a:t>
            </a:r>
            <a:r>
              <a:rPr lang="cs-CZ" b="1" dirty="0"/>
              <a:t>2019</a:t>
            </a:r>
            <a:r>
              <a:rPr lang="cs-CZ" dirty="0"/>
              <a:t>. </a:t>
            </a:r>
          </a:p>
          <a:p>
            <a:pPr marL="0" indent="0" algn="just">
              <a:buNone/>
            </a:pPr>
            <a:r>
              <a:rPr lang="cs-CZ" dirty="0"/>
              <a:t>Celkové náklady činily </a:t>
            </a:r>
            <a:r>
              <a:rPr lang="cs-CZ" b="1" dirty="0"/>
              <a:t>262.542,50 Kč </a:t>
            </a:r>
            <a:r>
              <a:rPr lang="cs-CZ" dirty="0"/>
              <a:t>a výše poskytnuté podpory (způsobilé výdaje) byla </a:t>
            </a:r>
            <a:r>
              <a:rPr lang="cs-CZ" b="1" dirty="0"/>
              <a:t>220.133,00 Kč.</a:t>
            </a:r>
            <a:endParaRPr lang="cs-CZ" dirty="0"/>
          </a:p>
          <a:p>
            <a:endParaRPr lang="cs-CZ" dirty="0"/>
          </a:p>
          <a:p>
            <a:pPr marL="0" indent="0">
              <a:buNone/>
            </a:pPr>
            <a:r>
              <a:rPr lang="cs-CZ" dirty="0"/>
              <a:t>Podobná výzva pro projekty na výsadbu stromů byla vypsána MŽP ČR znovu s </a:t>
            </a:r>
            <a:r>
              <a:rPr lang="cs-CZ" u="sng" dirty="0"/>
              <a:t>příjmem žádostí do 31.12.2023</a:t>
            </a:r>
            <a:r>
              <a:rPr lang="cs-CZ" dirty="0"/>
              <a:t>. V současné době </a:t>
            </a:r>
            <a:r>
              <a:rPr lang="cs-CZ" b="1" dirty="0"/>
              <a:t>hledáme další vhodné lokality </a:t>
            </a:r>
            <a:r>
              <a:rPr lang="cs-CZ" dirty="0"/>
              <a:t>pro výsadbu, abychom mohli žádost podat.</a:t>
            </a:r>
          </a:p>
        </p:txBody>
      </p:sp>
      <p:sp>
        <p:nvSpPr>
          <p:cNvPr id="8" name="Nadpis 7"/>
          <p:cNvSpPr txBox="1">
            <a:spLocks/>
          </p:cNvSpPr>
          <p:nvPr/>
        </p:nvSpPr>
        <p:spPr>
          <a:xfrm>
            <a:off x="251520" y="338594"/>
            <a:ext cx="8784976" cy="1018704"/>
          </a:xfrm>
          <a:prstGeom prst="rect">
            <a:avLst/>
          </a:prstGeom>
          <a:gradFill>
            <a:gsLst>
              <a:gs pos="31252">
                <a:schemeClr val="accent3">
                  <a:lumMod val="60000"/>
                  <a:lumOff val="40000"/>
                </a:schemeClr>
              </a:gs>
              <a:gs pos="24587">
                <a:schemeClr val="accent3">
                  <a:lumMod val="40000"/>
                  <a:lumOff val="60000"/>
                </a:schemeClr>
              </a:gs>
              <a:gs pos="0">
                <a:schemeClr val="accent3">
                  <a:lumMod val="60000"/>
                  <a:lumOff val="40000"/>
                </a:schemeClr>
              </a:gs>
              <a:gs pos="17999">
                <a:schemeClr val="accent3">
                  <a:lumMod val="20000"/>
                  <a:lumOff val="80000"/>
                </a:schemeClr>
              </a:gs>
              <a:gs pos="47075">
                <a:schemeClr val="accent3">
                  <a:lumMod val="20000"/>
                  <a:lumOff val="80000"/>
                </a:schemeClr>
              </a:gs>
              <a:gs pos="36000">
                <a:schemeClr val="accent3">
                  <a:lumMod val="60000"/>
                  <a:lumOff val="40000"/>
                </a:schemeClr>
              </a:gs>
              <a:gs pos="73748">
                <a:schemeClr val="accent3">
                  <a:lumMod val="40000"/>
                  <a:lumOff val="60000"/>
                </a:schemeClr>
              </a:gs>
              <a:gs pos="61000">
                <a:schemeClr val="accent3">
                  <a:lumMod val="59000"/>
                  <a:lumOff val="41000"/>
                </a:schemeClr>
              </a:gs>
              <a:gs pos="82001">
                <a:schemeClr val="accent3">
                  <a:lumMod val="81000"/>
                  <a:lumOff val="19000"/>
                </a:schemeClr>
              </a:gs>
              <a:gs pos="100000">
                <a:srgbClr val="CCCCFF"/>
              </a:gs>
            </a:gsLst>
            <a:lin ang="5400000" scaled="0"/>
          </a:gradFill>
          <a:ln w="76200">
            <a:solidFill>
              <a:srgbClr val="008000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defPPr>
              <a:defRPr lang="cs-CZ"/>
            </a:defPPr>
            <a:lvl1pPr algn="ctr">
              <a:spcBef>
                <a:spcPct val="0"/>
              </a:spcBef>
              <a:buNone/>
              <a:defRPr sz="4400" b="1"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/>
              <a:t>3. Vracet zeleň do ulic</a:t>
            </a:r>
          </a:p>
        </p:txBody>
      </p:sp>
    </p:spTree>
    <p:extLst>
      <p:ext uri="{BB962C8B-B14F-4D97-AF65-F5344CB8AC3E}">
        <p14:creationId xmlns:p14="http://schemas.microsoft.com/office/powerpoint/2010/main" val="833103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Rozostřený obrázek stromu">
            <a:extLst>
              <a:ext uri="{FF2B5EF4-FFF2-40B4-BE49-F238E27FC236}">
                <a16:creationId xmlns:a16="http://schemas.microsoft.com/office/drawing/2014/main" id="{A1603CA9-30DE-4083-841D-0D17771D4C8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876" y="1424073"/>
            <a:ext cx="7974247" cy="5322654"/>
          </a:xfrm>
          <a:prstGeom prst="rect">
            <a:avLst/>
          </a:prstGeom>
        </p:spPr>
      </p:pic>
      <p:sp>
        <p:nvSpPr>
          <p:cNvPr id="6" name="Zástupný symbol pro obsah 5"/>
          <p:cNvSpPr>
            <a:spLocks noGrp="1"/>
          </p:cNvSpPr>
          <p:nvPr>
            <p:ph sz="half" idx="1"/>
          </p:nvPr>
        </p:nvSpPr>
        <p:spPr>
          <a:xfrm>
            <a:off x="214282" y="1643050"/>
            <a:ext cx="8786874" cy="509831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/>
              <a:t>V příštích letech bude snaha ve výsadbách pokračovat, </a:t>
            </a:r>
          </a:p>
          <a:p>
            <a:pPr marL="0" indent="0">
              <a:buNone/>
            </a:pPr>
            <a:r>
              <a:rPr lang="cs-CZ" dirty="0"/>
              <a:t>ať už z vlastních zdrojů nebo s pomocí různých dotačních titulů.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Město Dačice také nakoupilo </a:t>
            </a:r>
            <a:r>
              <a:rPr lang="cs-CZ" b="1" dirty="0"/>
              <a:t>zavlažovací vaky</a:t>
            </a:r>
            <a:r>
              <a:rPr lang="cs-CZ" dirty="0"/>
              <a:t>, </a:t>
            </a:r>
          </a:p>
          <a:p>
            <a:pPr marL="0" indent="0">
              <a:buNone/>
            </a:pPr>
            <a:r>
              <a:rPr lang="cs-CZ" dirty="0"/>
              <a:t>které se instalují </a:t>
            </a:r>
            <a:r>
              <a:rPr lang="cs-CZ" b="1" dirty="0"/>
              <a:t>ke každému nově vysazenému stromu.</a:t>
            </a:r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r>
              <a:rPr lang="cs-CZ" dirty="0"/>
              <a:t>Výsadbu </a:t>
            </a:r>
            <a:r>
              <a:rPr lang="cs-CZ" b="1" dirty="0"/>
              <a:t>nových stromů</a:t>
            </a:r>
            <a:r>
              <a:rPr lang="cs-CZ" dirty="0"/>
              <a:t>, </a:t>
            </a:r>
            <a:r>
              <a:rPr lang="cs-CZ" b="1" dirty="0"/>
              <a:t>případně náhradní výsadbu</a:t>
            </a:r>
            <a:r>
              <a:rPr lang="cs-CZ" dirty="0"/>
              <a:t>, provádíme </a:t>
            </a:r>
            <a:r>
              <a:rPr lang="cs-CZ" u="sng" dirty="0"/>
              <a:t>průběžně a je financována z rozpočtu města</a:t>
            </a:r>
            <a:r>
              <a:rPr lang="cs-CZ" dirty="0"/>
              <a:t>. </a:t>
            </a:r>
          </a:p>
        </p:txBody>
      </p:sp>
      <p:sp>
        <p:nvSpPr>
          <p:cNvPr id="8" name="Nadpis 7"/>
          <p:cNvSpPr txBox="1">
            <a:spLocks/>
          </p:cNvSpPr>
          <p:nvPr/>
        </p:nvSpPr>
        <p:spPr>
          <a:xfrm>
            <a:off x="251520" y="338594"/>
            <a:ext cx="8784976" cy="1018704"/>
          </a:xfrm>
          <a:prstGeom prst="rect">
            <a:avLst/>
          </a:prstGeom>
          <a:gradFill>
            <a:gsLst>
              <a:gs pos="31252">
                <a:schemeClr val="accent3">
                  <a:lumMod val="60000"/>
                  <a:lumOff val="40000"/>
                </a:schemeClr>
              </a:gs>
              <a:gs pos="24587">
                <a:schemeClr val="accent3">
                  <a:lumMod val="40000"/>
                  <a:lumOff val="60000"/>
                </a:schemeClr>
              </a:gs>
              <a:gs pos="0">
                <a:schemeClr val="accent3">
                  <a:lumMod val="60000"/>
                  <a:lumOff val="40000"/>
                </a:schemeClr>
              </a:gs>
              <a:gs pos="17999">
                <a:schemeClr val="accent3">
                  <a:lumMod val="20000"/>
                  <a:lumOff val="80000"/>
                </a:schemeClr>
              </a:gs>
              <a:gs pos="47075">
                <a:schemeClr val="accent3">
                  <a:lumMod val="20000"/>
                  <a:lumOff val="80000"/>
                </a:schemeClr>
              </a:gs>
              <a:gs pos="36000">
                <a:schemeClr val="accent3">
                  <a:lumMod val="60000"/>
                  <a:lumOff val="40000"/>
                </a:schemeClr>
              </a:gs>
              <a:gs pos="73748">
                <a:schemeClr val="accent3">
                  <a:lumMod val="40000"/>
                  <a:lumOff val="60000"/>
                </a:schemeClr>
              </a:gs>
              <a:gs pos="61000">
                <a:schemeClr val="accent3">
                  <a:lumMod val="59000"/>
                  <a:lumOff val="41000"/>
                </a:schemeClr>
              </a:gs>
              <a:gs pos="82001">
                <a:schemeClr val="accent3">
                  <a:lumMod val="81000"/>
                  <a:lumOff val="19000"/>
                </a:schemeClr>
              </a:gs>
              <a:gs pos="100000">
                <a:srgbClr val="CCCCFF"/>
              </a:gs>
            </a:gsLst>
            <a:lin ang="5400000" scaled="0"/>
          </a:gradFill>
          <a:ln w="76200">
            <a:solidFill>
              <a:srgbClr val="008000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defPPr>
              <a:defRPr lang="cs-CZ"/>
            </a:defPPr>
            <a:lvl1pPr algn="ctr">
              <a:spcBef>
                <a:spcPct val="0"/>
              </a:spcBef>
              <a:buNone/>
              <a:defRPr sz="4400" b="1"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/>
              <a:t>3. Vracet zeleň do ulic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32B45CD9-C3F9-4C87-9CF7-47F010A99D3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2032209"/>
            <a:ext cx="4257542" cy="43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7719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6" presetClass="emph" presetSubtype="0" decel="100000" autoRev="1" fill="remove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obsah 5"/>
          <p:cNvSpPr>
            <a:spLocks noGrp="1"/>
          </p:cNvSpPr>
          <p:nvPr>
            <p:ph sz="half" idx="1"/>
          </p:nvPr>
        </p:nvSpPr>
        <p:spPr>
          <a:xfrm>
            <a:off x="323528" y="1643050"/>
            <a:ext cx="8677628" cy="509831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/>
              <a:t>2012</a:t>
            </a:r>
            <a:r>
              <a:rPr lang="cs-CZ" dirty="0"/>
              <a:t>: zastupitelstvo města schválilo pokračování v projektové přípravě stavby "</a:t>
            </a:r>
            <a:r>
              <a:rPr lang="cs-CZ" b="1" dirty="0"/>
              <a:t>Studii proveditelnosti severního obchvatu Dačic</a:t>
            </a:r>
            <a:r>
              <a:rPr lang="cs-CZ" dirty="0"/>
              <a:t>„.</a:t>
            </a:r>
          </a:p>
          <a:p>
            <a:pPr marL="0" indent="0">
              <a:buNone/>
            </a:pPr>
            <a:r>
              <a:rPr lang="cs-CZ" dirty="0"/>
              <a:t>Až do roku </a:t>
            </a:r>
            <a:r>
              <a:rPr lang="cs-CZ" b="1" dirty="0"/>
              <a:t>2016</a:t>
            </a:r>
            <a:r>
              <a:rPr lang="cs-CZ" dirty="0"/>
              <a:t> probíhala jednání a byla navržena a následně zpracována studie na alternativní trasu severního obchvatu Dačic.</a:t>
            </a:r>
          </a:p>
          <a:p>
            <a:pPr marL="0" indent="0">
              <a:buNone/>
            </a:pPr>
            <a:r>
              <a:rPr lang="cs-CZ" b="1" dirty="0"/>
              <a:t>2017</a:t>
            </a:r>
            <a:r>
              <a:rPr lang="cs-CZ" dirty="0"/>
              <a:t>: zástupci Jihočeského kraje obdrželi všechna požadovaná vyjádření ke studii alternativní trasy severního obchvatu Dačic.</a:t>
            </a:r>
          </a:p>
          <a:p>
            <a:endParaRPr lang="cs-CZ" dirty="0"/>
          </a:p>
          <a:p>
            <a:pPr marL="0" indent="0">
              <a:buNone/>
            </a:pPr>
            <a:endParaRPr lang="cs-CZ" sz="2600" dirty="0"/>
          </a:p>
        </p:txBody>
      </p:sp>
      <p:sp>
        <p:nvSpPr>
          <p:cNvPr id="8" name="Nadpis 7"/>
          <p:cNvSpPr txBox="1">
            <a:spLocks/>
          </p:cNvSpPr>
          <p:nvPr/>
        </p:nvSpPr>
        <p:spPr>
          <a:xfrm>
            <a:off x="251520" y="338594"/>
            <a:ext cx="8784976" cy="1018704"/>
          </a:xfrm>
          <a:prstGeom prst="rect">
            <a:avLst/>
          </a:prstGeom>
          <a:gradFill>
            <a:gsLst>
              <a:gs pos="31252">
                <a:schemeClr val="accent3">
                  <a:lumMod val="60000"/>
                  <a:lumOff val="40000"/>
                </a:schemeClr>
              </a:gs>
              <a:gs pos="24587">
                <a:schemeClr val="accent3">
                  <a:lumMod val="40000"/>
                  <a:lumOff val="60000"/>
                </a:schemeClr>
              </a:gs>
              <a:gs pos="0">
                <a:schemeClr val="accent3">
                  <a:lumMod val="60000"/>
                  <a:lumOff val="40000"/>
                </a:schemeClr>
              </a:gs>
              <a:gs pos="17999">
                <a:schemeClr val="accent3">
                  <a:lumMod val="20000"/>
                  <a:lumOff val="80000"/>
                </a:schemeClr>
              </a:gs>
              <a:gs pos="47075">
                <a:schemeClr val="accent3">
                  <a:lumMod val="20000"/>
                  <a:lumOff val="80000"/>
                </a:schemeClr>
              </a:gs>
              <a:gs pos="36000">
                <a:schemeClr val="accent3">
                  <a:lumMod val="60000"/>
                  <a:lumOff val="40000"/>
                </a:schemeClr>
              </a:gs>
              <a:gs pos="73748">
                <a:schemeClr val="accent3">
                  <a:lumMod val="40000"/>
                  <a:lumOff val="60000"/>
                </a:schemeClr>
              </a:gs>
              <a:gs pos="61000">
                <a:schemeClr val="accent3">
                  <a:lumMod val="59000"/>
                  <a:lumOff val="41000"/>
                </a:schemeClr>
              </a:gs>
              <a:gs pos="82001">
                <a:schemeClr val="accent3">
                  <a:lumMod val="81000"/>
                  <a:lumOff val="19000"/>
                </a:schemeClr>
              </a:gs>
              <a:gs pos="100000">
                <a:srgbClr val="CCCCFF"/>
              </a:gs>
            </a:gsLst>
            <a:lin ang="5400000" scaled="0"/>
          </a:gradFill>
          <a:ln w="76200">
            <a:solidFill>
              <a:srgbClr val="008000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defPPr>
              <a:defRPr lang="cs-CZ"/>
            </a:defPPr>
            <a:lvl1pPr algn="ctr">
              <a:spcBef>
                <a:spcPct val="0"/>
              </a:spcBef>
              <a:buNone/>
              <a:defRPr sz="4400" b="1"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/>
              <a:t>4. Obchvat města</a:t>
            </a:r>
          </a:p>
        </p:txBody>
      </p:sp>
    </p:spTree>
    <p:extLst>
      <p:ext uri="{BB962C8B-B14F-4D97-AF65-F5344CB8AC3E}">
        <p14:creationId xmlns:p14="http://schemas.microsoft.com/office/powerpoint/2010/main" val="16776673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obsah 5"/>
          <p:cNvSpPr>
            <a:spLocks noGrp="1"/>
          </p:cNvSpPr>
          <p:nvPr>
            <p:ph sz="half" idx="1"/>
          </p:nvPr>
        </p:nvSpPr>
        <p:spPr>
          <a:xfrm>
            <a:off x="323528" y="1643050"/>
            <a:ext cx="8677628" cy="509831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/>
              <a:t>2021</a:t>
            </a:r>
            <a:r>
              <a:rPr lang="cs-CZ" dirty="0"/>
              <a:t>: vydání 8. aktualizace Zásad územního rozvoje Jihočeského kraje</a:t>
            </a:r>
          </a:p>
          <a:p>
            <a:pPr marL="0" indent="0">
              <a:buNone/>
            </a:pPr>
            <a:r>
              <a:rPr lang="cs-CZ" b="1" dirty="0"/>
              <a:t>2022</a:t>
            </a:r>
            <a:r>
              <a:rPr lang="cs-CZ" dirty="0"/>
              <a:t>: zahájení zadávacího řízení zadání nadlimitní veřejné zakázky na služby „Provedení podrobného inženýrskogeologického průzkumu pro stavbu Severní obchvat Dačic</a:t>
            </a:r>
          </a:p>
          <a:p>
            <a:pPr marL="0" indent="0">
              <a:buNone/>
            </a:pPr>
            <a:r>
              <a:rPr lang="cs-CZ" b="1" dirty="0"/>
              <a:t>Odhad realizace 10-15 let do začátku stavby</a:t>
            </a:r>
            <a:r>
              <a:rPr lang="cs-CZ" dirty="0"/>
              <a:t>.</a:t>
            </a:r>
          </a:p>
          <a:p>
            <a:pPr marL="0" indent="0">
              <a:buNone/>
            </a:pPr>
            <a:r>
              <a:rPr lang="cs-CZ" b="1" dirty="0"/>
              <a:t>Odhadované náklady 300 až 500 mil. Kč</a:t>
            </a:r>
            <a:r>
              <a:rPr lang="cs-CZ" dirty="0"/>
              <a:t>.</a:t>
            </a:r>
          </a:p>
          <a:p>
            <a:endParaRPr lang="cs-CZ" dirty="0"/>
          </a:p>
          <a:p>
            <a:pPr marL="0" indent="0">
              <a:buNone/>
            </a:pPr>
            <a:endParaRPr lang="cs-CZ" sz="2600" dirty="0"/>
          </a:p>
        </p:txBody>
      </p:sp>
      <p:sp>
        <p:nvSpPr>
          <p:cNvPr id="8" name="Nadpis 7"/>
          <p:cNvSpPr txBox="1">
            <a:spLocks/>
          </p:cNvSpPr>
          <p:nvPr/>
        </p:nvSpPr>
        <p:spPr>
          <a:xfrm>
            <a:off x="251520" y="338594"/>
            <a:ext cx="8784976" cy="1018704"/>
          </a:xfrm>
          <a:prstGeom prst="rect">
            <a:avLst/>
          </a:prstGeom>
          <a:gradFill>
            <a:gsLst>
              <a:gs pos="31252">
                <a:schemeClr val="accent3">
                  <a:lumMod val="60000"/>
                  <a:lumOff val="40000"/>
                </a:schemeClr>
              </a:gs>
              <a:gs pos="24587">
                <a:schemeClr val="accent3">
                  <a:lumMod val="40000"/>
                  <a:lumOff val="60000"/>
                </a:schemeClr>
              </a:gs>
              <a:gs pos="0">
                <a:schemeClr val="accent3">
                  <a:lumMod val="60000"/>
                  <a:lumOff val="40000"/>
                </a:schemeClr>
              </a:gs>
              <a:gs pos="17999">
                <a:schemeClr val="accent3">
                  <a:lumMod val="20000"/>
                  <a:lumOff val="80000"/>
                </a:schemeClr>
              </a:gs>
              <a:gs pos="47075">
                <a:schemeClr val="accent3">
                  <a:lumMod val="20000"/>
                  <a:lumOff val="80000"/>
                </a:schemeClr>
              </a:gs>
              <a:gs pos="36000">
                <a:schemeClr val="accent3">
                  <a:lumMod val="60000"/>
                  <a:lumOff val="40000"/>
                </a:schemeClr>
              </a:gs>
              <a:gs pos="73748">
                <a:schemeClr val="accent3">
                  <a:lumMod val="40000"/>
                  <a:lumOff val="60000"/>
                </a:schemeClr>
              </a:gs>
              <a:gs pos="61000">
                <a:schemeClr val="accent3">
                  <a:lumMod val="59000"/>
                  <a:lumOff val="41000"/>
                </a:schemeClr>
              </a:gs>
              <a:gs pos="82001">
                <a:schemeClr val="accent3">
                  <a:lumMod val="81000"/>
                  <a:lumOff val="19000"/>
                </a:schemeClr>
              </a:gs>
              <a:gs pos="100000">
                <a:srgbClr val="CCCCFF"/>
              </a:gs>
            </a:gsLst>
            <a:lin ang="5400000" scaled="0"/>
          </a:gradFill>
          <a:ln w="76200">
            <a:solidFill>
              <a:srgbClr val="008000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defPPr>
              <a:defRPr lang="cs-CZ"/>
            </a:defPPr>
            <a:lvl1pPr algn="ctr">
              <a:spcBef>
                <a:spcPct val="0"/>
              </a:spcBef>
              <a:buNone/>
              <a:defRPr sz="4400" b="1"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/>
              <a:t>4. Obchvat města</a:t>
            </a:r>
          </a:p>
        </p:txBody>
      </p:sp>
    </p:spTree>
    <p:extLst>
      <p:ext uri="{BB962C8B-B14F-4D97-AF65-F5344CB8AC3E}">
        <p14:creationId xmlns:p14="http://schemas.microsoft.com/office/powerpoint/2010/main" val="1036926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 txBox="1">
            <a:spLocks/>
          </p:cNvSpPr>
          <p:nvPr/>
        </p:nvSpPr>
        <p:spPr>
          <a:xfrm>
            <a:off x="251520" y="338594"/>
            <a:ext cx="8784976" cy="1018704"/>
          </a:xfrm>
          <a:prstGeom prst="rect">
            <a:avLst/>
          </a:prstGeom>
          <a:gradFill>
            <a:gsLst>
              <a:gs pos="31252">
                <a:schemeClr val="accent3">
                  <a:lumMod val="60000"/>
                  <a:lumOff val="40000"/>
                </a:schemeClr>
              </a:gs>
              <a:gs pos="24587">
                <a:schemeClr val="accent3">
                  <a:lumMod val="40000"/>
                  <a:lumOff val="60000"/>
                </a:schemeClr>
              </a:gs>
              <a:gs pos="0">
                <a:schemeClr val="accent3">
                  <a:lumMod val="60000"/>
                  <a:lumOff val="40000"/>
                </a:schemeClr>
              </a:gs>
              <a:gs pos="17999">
                <a:schemeClr val="accent3">
                  <a:lumMod val="20000"/>
                  <a:lumOff val="80000"/>
                </a:schemeClr>
              </a:gs>
              <a:gs pos="47075">
                <a:schemeClr val="accent3">
                  <a:lumMod val="20000"/>
                  <a:lumOff val="80000"/>
                </a:schemeClr>
              </a:gs>
              <a:gs pos="36000">
                <a:schemeClr val="accent3">
                  <a:lumMod val="60000"/>
                  <a:lumOff val="40000"/>
                </a:schemeClr>
              </a:gs>
              <a:gs pos="73748">
                <a:schemeClr val="accent3">
                  <a:lumMod val="40000"/>
                  <a:lumOff val="60000"/>
                </a:schemeClr>
              </a:gs>
              <a:gs pos="61000">
                <a:schemeClr val="accent3">
                  <a:lumMod val="59000"/>
                  <a:lumOff val="41000"/>
                </a:schemeClr>
              </a:gs>
              <a:gs pos="82001">
                <a:schemeClr val="accent3">
                  <a:lumMod val="81000"/>
                  <a:lumOff val="19000"/>
                </a:schemeClr>
              </a:gs>
              <a:gs pos="100000">
                <a:srgbClr val="CCCCFF"/>
              </a:gs>
            </a:gsLst>
            <a:lin ang="5400000" scaled="0"/>
          </a:gradFill>
          <a:ln w="76200">
            <a:solidFill>
              <a:srgbClr val="008000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defPPr>
              <a:defRPr lang="cs-CZ"/>
            </a:defPPr>
            <a:lvl1pPr algn="ctr">
              <a:spcBef>
                <a:spcPct val="0"/>
              </a:spcBef>
              <a:buNone/>
              <a:defRPr sz="4400" b="1"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/>
              <a:t>4. Obchvat města</a:t>
            </a:r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9100708A-221C-4B0E-88DC-338727D137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7461" y="1518852"/>
            <a:ext cx="7093094" cy="5000554"/>
          </a:xfrm>
          <a:prstGeom prst="rect">
            <a:avLst/>
          </a:prstGeom>
        </p:spPr>
      </p:pic>
      <p:pic>
        <p:nvPicPr>
          <p:cNvPr id="11" name="Obrázek 10">
            <a:extLst>
              <a:ext uri="{FF2B5EF4-FFF2-40B4-BE49-F238E27FC236}">
                <a16:creationId xmlns:a16="http://schemas.microsoft.com/office/drawing/2014/main" id="{B4733F80-8BB0-4B8D-94A3-9EF48A989A2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8515" y="1859129"/>
            <a:ext cx="4030986" cy="43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1734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6" presetClass="emph" presetSubtype="0" decel="100000" autoRev="1" fill="remove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obsah 5"/>
          <p:cNvSpPr>
            <a:spLocks noGrp="1"/>
          </p:cNvSpPr>
          <p:nvPr>
            <p:ph sz="half" idx="1"/>
          </p:nvPr>
        </p:nvSpPr>
        <p:spPr>
          <a:xfrm>
            <a:off x="323528" y="1643050"/>
            <a:ext cx="8677628" cy="5098318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cs-CZ" dirty="0"/>
              <a:t>S krajem probíhají intenzivní jednání ohledně zajištění většího množství lékařů.</a:t>
            </a:r>
          </a:p>
          <a:p>
            <a:pPr marL="0" indent="0" algn="just">
              <a:buNone/>
            </a:pPr>
            <a:endParaRPr lang="cs-CZ" dirty="0"/>
          </a:p>
          <a:p>
            <a:pPr marL="0" indent="0" algn="just">
              <a:buNone/>
            </a:pPr>
            <a:r>
              <a:rPr lang="cs-CZ" dirty="0"/>
              <a:t>Řešení je komplikované, protože se jedná o celorepublikový problém.</a:t>
            </a:r>
          </a:p>
          <a:p>
            <a:pPr marL="0" indent="0" algn="just">
              <a:buNone/>
            </a:pPr>
            <a:endParaRPr lang="cs-CZ" dirty="0"/>
          </a:p>
          <a:p>
            <a:pPr marL="0" indent="0" algn="just">
              <a:buNone/>
            </a:pPr>
            <a:r>
              <a:rPr lang="cs-CZ" dirty="0"/>
              <a:t>Někteří občané však již zaznamenali změnu obvodního lékaře v ordinaci MUDr. Tomandla, který si již užívá zaslouženého důchodu, a alespoň touto cestou děkujeme za poskytovanou péči občanům </a:t>
            </a:r>
            <a:r>
              <a:rPr lang="cs-CZ" dirty="0" err="1"/>
              <a:t>Dačicka</a:t>
            </a:r>
            <a:r>
              <a:rPr lang="cs-CZ" dirty="0"/>
              <a:t>, rádi jsme v jeho ordinaci přivítali MUDr. Z. Heřmánka.</a:t>
            </a:r>
          </a:p>
          <a:p>
            <a:pPr marL="0" indent="0">
              <a:buNone/>
            </a:pPr>
            <a:endParaRPr lang="cs-CZ" sz="2600" dirty="0"/>
          </a:p>
        </p:txBody>
      </p:sp>
      <p:sp>
        <p:nvSpPr>
          <p:cNvPr id="8" name="Nadpis 7"/>
          <p:cNvSpPr txBox="1">
            <a:spLocks/>
          </p:cNvSpPr>
          <p:nvPr/>
        </p:nvSpPr>
        <p:spPr>
          <a:xfrm>
            <a:off x="251520" y="338594"/>
            <a:ext cx="8784976" cy="1018704"/>
          </a:xfrm>
          <a:prstGeom prst="rect">
            <a:avLst/>
          </a:prstGeom>
          <a:gradFill>
            <a:gsLst>
              <a:gs pos="31252">
                <a:schemeClr val="accent3">
                  <a:lumMod val="60000"/>
                  <a:lumOff val="40000"/>
                </a:schemeClr>
              </a:gs>
              <a:gs pos="24587">
                <a:schemeClr val="accent3">
                  <a:lumMod val="40000"/>
                  <a:lumOff val="60000"/>
                </a:schemeClr>
              </a:gs>
              <a:gs pos="0">
                <a:schemeClr val="accent3">
                  <a:lumMod val="60000"/>
                  <a:lumOff val="40000"/>
                </a:schemeClr>
              </a:gs>
              <a:gs pos="17999">
                <a:schemeClr val="accent3">
                  <a:lumMod val="20000"/>
                  <a:lumOff val="80000"/>
                </a:schemeClr>
              </a:gs>
              <a:gs pos="47075">
                <a:schemeClr val="accent3">
                  <a:lumMod val="20000"/>
                  <a:lumOff val="80000"/>
                </a:schemeClr>
              </a:gs>
              <a:gs pos="36000">
                <a:schemeClr val="accent3">
                  <a:lumMod val="60000"/>
                  <a:lumOff val="40000"/>
                </a:schemeClr>
              </a:gs>
              <a:gs pos="73748">
                <a:schemeClr val="accent3">
                  <a:lumMod val="40000"/>
                  <a:lumOff val="60000"/>
                </a:schemeClr>
              </a:gs>
              <a:gs pos="61000">
                <a:schemeClr val="accent3">
                  <a:lumMod val="59000"/>
                  <a:lumOff val="41000"/>
                </a:schemeClr>
              </a:gs>
              <a:gs pos="82001">
                <a:schemeClr val="accent3">
                  <a:lumMod val="81000"/>
                  <a:lumOff val="19000"/>
                </a:schemeClr>
              </a:gs>
              <a:gs pos="100000">
                <a:srgbClr val="CCCCFF"/>
              </a:gs>
            </a:gsLst>
            <a:lin ang="5400000" scaled="0"/>
          </a:gradFill>
          <a:ln w="76200">
            <a:solidFill>
              <a:srgbClr val="008000"/>
            </a:solidFill>
          </a:ln>
        </p:spPr>
        <p:txBody>
          <a:bodyPr vert="horz" lIns="91440" tIns="45720" rIns="91440" bIns="45720" rtlCol="0" anchor="ctr">
            <a:normAutofit fontScale="70000" lnSpcReduction="20000"/>
          </a:bodyPr>
          <a:lstStyle>
            <a:defPPr>
              <a:defRPr lang="cs-CZ"/>
            </a:defPPr>
            <a:lvl1pPr algn="ctr">
              <a:spcBef>
                <a:spcPct val="0"/>
              </a:spcBef>
              <a:buNone/>
              <a:defRPr sz="4400" b="1"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/>
              <a:t>5. Řešit nedostatek lékařů </a:t>
            </a:r>
          </a:p>
          <a:p>
            <a:r>
              <a:rPr lang="cs-CZ" dirty="0"/>
              <a:t>6. Zajistit (nepřetržitou) chirurgickou pohotovost</a:t>
            </a:r>
          </a:p>
        </p:txBody>
      </p:sp>
    </p:spTree>
    <p:extLst>
      <p:ext uri="{BB962C8B-B14F-4D97-AF65-F5344CB8AC3E}">
        <p14:creationId xmlns:p14="http://schemas.microsoft.com/office/powerpoint/2010/main" val="3090131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67474DEB-5693-4097-87D6-DD856F9B3D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4303" y="1654956"/>
            <a:ext cx="2697660" cy="3815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ástupný symbol pro obsah 5"/>
          <p:cNvSpPr>
            <a:spLocks noGrp="1"/>
          </p:cNvSpPr>
          <p:nvPr>
            <p:ph sz="half" idx="1"/>
          </p:nvPr>
        </p:nvSpPr>
        <p:spPr>
          <a:xfrm>
            <a:off x="251520" y="1628800"/>
            <a:ext cx="5325389" cy="4752528"/>
          </a:xfrm>
        </p:spPr>
        <p:txBody>
          <a:bodyPr>
            <a:normAutofit fontScale="70000" lnSpcReduction="20000"/>
          </a:bodyPr>
          <a:lstStyle/>
          <a:p>
            <a:pPr marL="0" indent="0" algn="just">
              <a:buNone/>
            </a:pPr>
            <a:r>
              <a:rPr lang="cs-CZ" dirty="0"/>
              <a:t>Město Dačice se připojilo k dotačnímu programu Jihočeského kraje:</a:t>
            </a:r>
          </a:p>
          <a:p>
            <a:pPr marL="0" indent="0" algn="just">
              <a:buNone/>
            </a:pPr>
            <a:r>
              <a:rPr lang="cs-CZ" dirty="0"/>
              <a:t>„</a:t>
            </a:r>
            <a:r>
              <a:rPr lang="cs-CZ" b="1" dirty="0"/>
              <a:t>Dostupná zdravotní péče v Jihočeském kraji</a:t>
            </a:r>
            <a:r>
              <a:rPr lang="cs-CZ" dirty="0"/>
              <a:t>“ v oboru</a:t>
            </a:r>
          </a:p>
          <a:p>
            <a:pPr algn="just">
              <a:buFontTx/>
              <a:buChar char="-"/>
            </a:pPr>
            <a:r>
              <a:rPr lang="cs-CZ" dirty="0"/>
              <a:t>praktický lékař pro děti a dorost formou poskytnutí motivačního bonusu ve výši </a:t>
            </a:r>
            <a:r>
              <a:rPr lang="cs-CZ" b="1" dirty="0"/>
              <a:t>200.000 Kč </a:t>
            </a:r>
            <a:r>
              <a:rPr lang="cs-CZ" dirty="0"/>
              <a:t>a </a:t>
            </a:r>
            <a:r>
              <a:rPr lang="cs-CZ" b="1" dirty="0"/>
              <a:t>nabídky pronájmu bytu</a:t>
            </a:r>
          </a:p>
          <a:p>
            <a:pPr algn="just">
              <a:buFontTx/>
              <a:buChar char="-"/>
            </a:pPr>
            <a:r>
              <a:rPr lang="cs-CZ" dirty="0"/>
              <a:t>zubní a všeobecný praktický lékař formou poskytnutí motivačního bonusu </a:t>
            </a:r>
            <a:r>
              <a:rPr lang="cs-CZ" b="1" dirty="0"/>
              <a:t>nabídky pronájmu bytu</a:t>
            </a:r>
            <a:endParaRPr lang="cs-CZ" dirty="0"/>
          </a:p>
          <a:p>
            <a:pPr marL="0" indent="0" algn="just">
              <a:buNone/>
            </a:pPr>
            <a:endParaRPr lang="cs-CZ" dirty="0"/>
          </a:p>
          <a:p>
            <a:pPr marL="0" indent="0" algn="just">
              <a:buNone/>
            </a:pPr>
            <a:r>
              <a:rPr lang="cs-CZ" dirty="0"/>
              <a:t>Snahou města je zajištění dostupných kvalifikovaných zdravotních služeb obyvatelům Dačic.</a:t>
            </a:r>
          </a:p>
          <a:p>
            <a:pPr marL="0" indent="0" algn="just">
              <a:buNone/>
            </a:pPr>
            <a:endParaRPr lang="cs-CZ" dirty="0"/>
          </a:p>
          <a:p>
            <a:pPr marL="0" indent="0" algn="just">
              <a:buNone/>
            </a:pPr>
            <a:r>
              <a:rPr lang="cs-CZ" dirty="0"/>
              <a:t> </a:t>
            </a:r>
            <a:endParaRPr lang="cs-CZ" sz="2600" dirty="0"/>
          </a:p>
        </p:txBody>
      </p:sp>
      <p:sp>
        <p:nvSpPr>
          <p:cNvPr id="8" name="Nadpis 7"/>
          <p:cNvSpPr txBox="1">
            <a:spLocks/>
          </p:cNvSpPr>
          <p:nvPr/>
        </p:nvSpPr>
        <p:spPr>
          <a:xfrm>
            <a:off x="251520" y="338594"/>
            <a:ext cx="8784976" cy="1018704"/>
          </a:xfrm>
          <a:prstGeom prst="rect">
            <a:avLst/>
          </a:prstGeom>
          <a:gradFill>
            <a:gsLst>
              <a:gs pos="31252">
                <a:schemeClr val="accent3">
                  <a:lumMod val="60000"/>
                  <a:lumOff val="40000"/>
                </a:schemeClr>
              </a:gs>
              <a:gs pos="24587">
                <a:schemeClr val="accent3">
                  <a:lumMod val="40000"/>
                  <a:lumOff val="60000"/>
                </a:schemeClr>
              </a:gs>
              <a:gs pos="0">
                <a:schemeClr val="accent3">
                  <a:lumMod val="60000"/>
                  <a:lumOff val="40000"/>
                </a:schemeClr>
              </a:gs>
              <a:gs pos="17999">
                <a:schemeClr val="accent3">
                  <a:lumMod val="20000"/>
                  <a:lumOff val="80000"/>
                </a:schemeClr>
              </a:gs>
              <a:gs pos="47075">
                <a:schemeClr val="accent3">
                  <a:lumMod val="20000"/>
                  <a:lumOff val="80000"/>
                </a:schemeClr>
              </a:gs>
              <a:gs pos="36000">
                <a:schemeClr val="accent3">
                  <a:lumMod val="60000"/>
                  <a:lumOff val="40000"/>
                </a:schemeClr>
              </a:gs>
              <a:gs pos="73748">
                <a:schemeClr val="accent3">
                  <a:lumMod val="40000"/>
                  <a:lumOff val="60000"/>
                </a:schemeClr>
              </a:gs>
              <a:gs pos="61000">
                <a:schemeClr val="accent3">
                  <a:lumMod val="59000"/>
                  <a:lumOff val="41000"/>
                </a:schemeClr>
              </a:gs>
              <a:gs pos="82001">
                <a:schemeClr val="accent3">
                  <a:lumMod val="81000"/>
                  <a:lumOff val="19000"/>
                </a:schemeClr>
              </a:gs>
              <a:gs pos="100000">
                <a:srgbClr val="CCCCFF"/>
              </a:gs>
            </a:gsLst>
            <a:lin ang="5400000" scaled="0"/>
          </a:gradFill>
          <a:ln w="76200">
            <a:solidFill>
              <a:srgbClr val="008000"/>
            </a:solidFill>
          </a:ln>
        </p:spPr>
        <p:txBody>
          <a:bodyPr vert="horz" lIns="91440" tIns="45720" rIns="91440" bIns="45720" rtlCol="0" anchor="ctr">
            <a:normAutofit fontScale="70000" lnSpcReduction="20000"/>
          </a:bodyPr>
          <a:lstStyle>
            <a:defPPr>
              <a:defRPr lang="cs-CZ"/>
            </a:defPPr>
            <a:lvl1pPr algn="ctr">
              <a:spcBef>
                <a:spcPct val="0"/>
              </a:spcBef>
              <a:buNone/>
              <a:defRPr sz="4400" b="1"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/>
              <a:t>5. Řešit nedostatek lékařů </a:t>
            </a:r>
          </a:p>
          <a:p>
            <a:r>
              <a:rPr lang="cs-CZ" dirty="0"/>
              <a:t>6. Zajistit (nepřetržitou) chirurgickou pohotovost</a:t>
            </a: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1654956"/>
            <a:ext cx="4030986" cy="43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12507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6" presetClass="emph" presetSubtype="0" decel="100000" autoRev="1" fill="remove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Může jít o obrázek one or more people a bazénu">
            <a:extLst>
              <a:ext uri="{FF2B5EF4-FFF2-40B4-BE49-F238E27FC236}">
                <a16:creationId xmlns:a16="http://schemas.microsoft.com/office/drawing/2014/main" id="{83A58341-19CC-43FF-BBAE-F20DB172CC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783" y="1549808"/>
            <a:ext cx="7922434" cy="5280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ástupný symbol pro obsah 5"/>
          <p:cNvSpPr>
            <a:spLocks noGrp="1"/>
          </p:cNvSpPr>
          <p:nvPr>
            <p:ph sz="half" idx="1"/>
          </p:nvPr>
        </p:nvSpPr>
        <p:spPr>
          <a:xfrm>
            <a:off x="323528" y="1643050"/>
            <a:ext cx="8685584" cy="441781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cs-CZ" dirty="0"/>
              <a:t>Byla zpracována studie. </a:t>
            </a:r>
          </a:p>
          <a:p>
            <a:pPr marL="0" indent="0" algn="just">
              <a:buNone/>
            </a:pPr>
            <a:endParaRPr lang="cs-CZ" dirty="0"/>
          </a:p>
          <a:p>
            <a:pPr marL="0" indent="0" algn="just">
              <a:buNone/>
            </a:pPr>
            <a:r>
              <a:rPr lang="cs-CZ" dirty="0"/>
              <a:t>Ze studie vyplývá několik variant řešení vyšší teploty vody.</a:t>
            </a:r>
          </a:p>
          <a:p>
            <a:pPr marL="0" indent="0" algn="just">
              <a:buNone/>
            </a:pPr>
            <a:endParaRPr lang="cs-CZ" dirty="0"/>
          </a:p>
          <a:p>
            <a:pPr marL="0" indent="0" algn="just">
              <a:buNone/>
            </a:pPr>
            <a:r>
              <a:rPr lang="cs-CZ" dirty="0"/>
              <a:t>Bohužel navrhované varianty jsou velmi ekonomicky náročné.</a:t>
            </a:r>
            <a:endParaRPr lang="cs-CZ" sz="2600" b="1" dirty="0"/>
          </a:p>
        </p:txBody>
      </p:sp>
      <p:sp>
        <p:nvSpPr>
          <p:cNvPr id="8" name="Nadpis 7"/>
          <p:cNvSpPr txBox="1">
            <a:spLocks/>
          </p:cNvSpPr>
          <p:nvPr/>
        </p:nvSpPr>
        <p:spPr>
          <a:xfrm>
            <a:off x="224136" y="338594"/>
            <a:ext cx="8784976" cy="1018704"/>
          </a:xfrm>
          <a:prstGeom prst="rect">
            <a:avLst/>
          </a:prstGeom>
          <a:gradFill>
            <a:gsLst>
              <a:gs pos="31252">
                <a:schemeClr val="accent3">
                  <a:lumMod val="60000"/>
                  <a:lumOff val="40000"/>
                </a:schemeClr>
              </a:gs>
              <a:gs pos="24587">
                <a:schemeClr val="accent3">
                  <a:lumMod val="40000"/>
                  <a:lumOff val="60000"/>
                </a:schemeClr>
              </a:gs>
              <a:gs pos="0">
                <a:schemeClr val="accent3">
                  <a:lumMod val="60000"/>
                  <a:lumOff val="40000"/>
                </a:schemeClr>
              </a:gs>
              <a:gs pos="17999">
                <a:schemeClr val="accent3">
                  <a:lumMod val="20000"/>
                  <a:lumOff val="80000"/>
                </a:schemeClr>
              </a:gs>
              <a:gs pos="47075">
                <a:schemeClr val="accent3">
                  <a:lumMod val="20000"/>
                  <a:lumOff val="80000"/>
                </a:schemeClr>
              </a:gs>
              <a:gs pos="36000">
                <a:schemeClr val="accent3">
                  <a:lumMod val="60000"/>
                  <a:lumOff val="40000"/>
                </a:schemeClr>
              </a:gs>
              <a:gs pos="73748">
                <a:schemeClr val="accent3">
                  <a:lumMod val="40000"/>
                  <a:lumOff val="60000"/>
                </a:schemeClr>
              </a:gs>
              <a:gs pos="61000">
                <a:schemeClr val="accent3">
                  <a:lumMod val="59000"/>
                  <a:lumOff val="41000"/>
                </a:schemeClr>
              </a:gs>
              <a:gs pos="82001">
                <a:schemeClr val="accent3">
                  <a:lumMod val="81000"/>
                  <a:lumOff val="19000"/>
                </a:schemeClr>
              </a:gs>
              <a:gs pos="100000">
                <a:srgbClr val="CCCCFF"/>
              </a:gs>
            </a:gsLst>
            <a:lin ang="5400000" scaled="0"/>
          </a:gradFill>
          <a:ln w="76200">
            <a:solidFill>
              <a:srgbClr val="008000"/>
            </a:solidFill>
          </a:ln>
        </p:spPr>
        <p:txBody>
          <a:bodyPr vert="horz" lIns="91440" tIns="45720" rIns="91440" bIns="45720" rtlCol="0" anchor="ctr">
            <a:normAutofit fontScale="85000" lnSpcReduction="10000"/>
          </a:bodyPr>
          <a:lstStyle>
            <a:defPPr>
              <a:defRPr lang="cs-CZ"/>
            </a:defPPr>
            <a:lvl1pPr algn="ctr">
              <a:spcBef>
                <a:spcPct val="0"/>
              </a:spcBef>
              <a:buNone/>
              <a:defRPr sz="4400" b="1"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/>
              <a:t>7. Zajistit vyšší teplotu vody na koupališti</a:t>
            </a:r>
            <a:endParaRPr lang="cs-CZ" sz="3300" b="0" dirty="0"/>
          </a:p>
        </p:txBody>
      </p:sp>
      <p:pic>
        <p:nvPicPr>
          <p:cNvPr id="7" name="Zástupný symbol pro obsah 6">
            <a:extLst>
              <a:ext uri="{FF2B5EF4-FFF2-40B4-BE49-F238E27FC236}">
                <a16:creationId xmlns:a16="http://schemas.microsoft.com/office/drawing/2014/main" id="{31F34D3D-29E9-42EC-9173-705A55BDAD2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2008" y="1556792"/>
            <a:ext cx="4224000" cy="43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81631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6" presetClass="emph" presetSubtype="0" decel="100000" autoRev="1" fill="remove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obsah 5"/>
          <p:cNvSpPr>
            <a:spLocks noGrp="1"/>
          </p:cNvSpPr>
          <p:nvPr>
            <p:ph sz="half" idx="1"/>
          </p:nvPr>
        </p:nvSpPr>
        <p:spPr>
          <a:xfrm>
            <a:off x="251520" y="1700808"/>
            <a:ext cx="8591208" cy="475252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/>
              <a:t>Odbor správy majetku vypracoval podklady pro Odbor vnitřních věcí, (dále jen OVV).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Byla vytipována povolená předsunutá prodejní místa.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Na Palackého náměstí byl navržen striktní zákaz předsunutých prodejních míst.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OVV zpracoval a nechal schválit v Radě města úpravu Tržního řádu, jeho dodržování má v gesci Městská policie.</a:t>
            </a:r>
            <a:endParaRPr lang="cs-CZ" sz="2000" dirty="0"/>
          </a:p>
        </p:txBody>
      </p:sp>
      <p:sp>
        <p:nvSpPr>
          <p:cNvPr id="8" name="Nadpis 7"/>
          <p:cNvSpPr txBox="1">
            <a:spLocks/>
          </p:cNvSpPr>
          <p:nvPr/>
        </p:nvSpPr>
        <p:spPr>
          <a:xfrm>
            <a:off x="251520" y="214290"/>
            <a:ext cx="8784976" cy="1143008"/>
          </a:xfrm>
          <a:prstGeom prst="rect">
            <a:avLst/>
          </a:prstGeom>
          <a:gradFill>
            <a:gsLst>
              <a:gs pos="31252">
                <a:schemeClr val="accent3">
                  <a:lumMod val="60000"/>
                  <a:lumOff val="40000"/>
                </a:schemeClr>
              </a:gs>
              <a:gs pos="24587">
                <a:schemeClr val="accent3">
                  <a:lumMod val="40000"/>
                  <a:lumOff val="60000"/>
                </a:schemeClr>
              </a:gs>
              <a:gs pos="0">
                <a:schemeClr val="accent3">
                  <a:lumMod val="60000"/>
                  <a:lumOff val="40000"/>
                </a:schemeClr>
              </a:gs>
              <a:gs pos="17999">
                <a:schemeClr val="accent3">
                  <a:lumMod val="20000"/>
                  <a:lumOff val="80000"/>
                </a:schemeClr>
              </a:gs>
              <a:gs pos="47075">
                <a:schemeClr val="accent3">
                  <a:lumMod val="20000"/>
                  <a:lumOff val="80000"/>
                </a:schemeClr>
              </a:gs>
              <a:gs pos="36000">
                <a:schemeClr val="accent3">
                  <a:lumMod val="60000"/>
                  <a:lumOff val="40000"/>
                </a:schemeClr>
              </a:gs>
              <a:gs pos="73748">
                <a:schemeClr val="accent3">
                  <a:lumMod val="40000"/>
                  <a:lumOff val="60000"/>
                </a:schemeClr>
              </a:gs>
              <a:gs pos="61000">
                <a:schemeClr val="accent3">
                  <a:lumMod val="59000"/>
                  <a:lumOff val="41000"/>
                </a:schemeClr>
              </a:gs>
              <a:gs pos="82001">
                <a:schemeClr val="accent3">
                  <a:lumMod val="81000"/>
                  <a:lumOff val="19000"/>
                </a:schemeClr>
              </a:gs>
              <a:gs pos="100000">
                <a:srgbClr val="CCCCFF"/>
              </a:gs>
            </a:gsLst>
            <a:lin ang="5400000" scaled="0"/>
          </a:gradFill>
          <a:ln w="76200">
            <a:solidFill>
              <a:srgbClr val="008000"/>
            </a:solidFill>
          </a:ln>
        </p:spPr>
        <p:txBody>
          <a:bodyPr vert="horz" lIns="91440" tIns="45720" rIns="91440" bIns="45720" rtlCol="0" anchor="ctr">
            <a:normAutofit fontScale="92500" lnSpcReduction="20000"/>
          </a:bodyPr>
          <a:lstStyle>
            <a:defPPr>
              <a:defRPr lang="cs-CZ"/>
            </a:defPPr>
            <a:lvl1pPr algn="ctr">
              <a:spcBef>
                <a:spcPct val="0"/>
              </a:spcBef>
              <a:buNone/>
              <a:defRPr sz="4400" b="1"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/>
              <a:t>8. Zakázat vystavování zboží na fasádách na Palackého náměstí</a:t>
            </a: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3229" y="1667046"/>
            <a:ext cx="4257542" cy="43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344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6" presetClass="emph" presetSubtype="0" decel="100000" autoRev="1" fill="remove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Stěhovací sběrnice">
            <a:extLst>
              <a:ext uri="{FF2B5EF4-FFF2-40B4-BE49-F238E27FC236}">
                <a16:creationId xmlns:a16="http://schemas.microsoft.com/office/drawing/2014/main" id="{74FC5B39-B70E-459D-95BF-1EECDDB1CF1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644" y="1833284"/>
            <a:ext cx="7234712" cy="4822707"/>
          </a:xfrm>
          <a:prstGeom prst="rect">
            <a:avLst/>
          </a:prstGeom>
        </p:spPr>
      </p:pic>
      <p:sp>
        <p:nvSpPr>
          <p:cNvPr id="8" name="Nadpis 7"/>
          <p:cNvSpPr txBox="1">
            <a:spLocks/>
          </p:cNvSpPr>
          <p:nvPr/>
        </p:nvSpPr>
        <p:spPr>
          <a:xfrm>
            <a:off x="178809" y="127389"/>
            <a:ext cx="8784976" cy="1558526"/>
          </a:xfrm>
          <a:prstGeom prst="rect">
            <a:avLst/>
          </a:prstGeom>
          <a:gradFill>
            <a:gsLst>
              <a:gs pos="31252">
                <a:schemeClr val="accent3">
                  <a:lumMod val="60000"/>
                  <a:lumOff val="40000"/>
                </a:schemeClr>
              </a:gs>
              <a:gs pos="24587">
                <a:schemeClr val="accent3">
                  <a:lumMod val="40000"/>
                  <a:lumOff val="60000"/>
                </a:schemeClr>
              </a:gs>
              <a:gs pos="0">
                <a:schemeClr val="accent3">
                  <a:lumMod val="60000"/>
                  <a:lumOff val="40000"/>
                </a:schemeClr>
              </a:gs>
              <a:gs pos="17999">
                <a:schemeClr val="accent3">
                  <a:lumMod val="20000"/>
                  <a:lumOff val="80000"/>
                </a:schemeClr>
              </a:gs>
              <a:gs pos="47075">
                <a:schemeClr val="accent3">
                  <a:lumMod val="20000"/>
                  <a:lumOff val="80000"/>
                </a:schemeClr>
              </a:gs>
              <a:gs pos="36000">
                <a:schemeClr val="accent3">
                  <a:lumMod val="60000"/>
                  <a:lumOff val="40000"/>
                </a:schemeClr>
              </a:gs>
              <a:gs pos="73748">
                <a:schemeClr val="accent3">
                  <a:lumMod val="40000"/>
                  <a:lumOff val="60000"/>
                </a:schemeClr>
              </a:gs>
              <a:gs pos="61000">
                <a:schemeClr val="accent3">
                  <a:lumMod val="59000"/>
                  <a:lumOff val="41000"/>
                </a:schemeClr>
              </a:gs>
              <a:gs pos="82001">
                <a:schemeClr val="accent3">
                  <a:lumMod val="81000"/>
                  <a:lumOff val="19000"/>
                </a:schemeClr>
              </a:gs>
              <a:gs pos="100000">
                <a:srgbClr val="CCCCFF"/>
              </a:gs>
            </a:gsLst>
            <a:lin ang="5400000" scaled="0"/>
          </a:gradFill>
          <a:ln w="76200">
            <a:solidFill>
              <a:srgbClr val="008000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defPPr>
              <a:defRPr lang="cs-CZ"/>
            </a:defPPr>
            <a:lvl1pPr algn="ctr">
              <a:spcBef>
                <a:spcPct val="0"/>
              </a:spcBef>
              <a:buNone/>
              <a:defRPr sz="4400" b="1">
                <a:latin typeface="+mj-lt"/>
                <a:ea typeface="+mj-ea"/>
                <a:cs typeface="+mj-cs"/>
              </a:defRPr>
            </a:lvl1pPr>
          </a:lstStyle>
          <a:p>
            <a:r>
              <a:rPr lang="cs-CZ" sz="4800" dirty="0"/>
              <a:t>9. </a:t>
            </a:r>
            <a:r>
              <a:rPr lang="cs-CZ" dirty="0"/>
              <a:t>Znovu zavést autobusové spoje </a:t>
            </a:r>
          </a:p>
          <a:p>
            <a:r>
              <a:rPr lang="cs-CZ" dirty="0"/>
              <a:t>Dačice - Brno – Dačice</a:t>
            </a:r>
          </a:p>
        </p:txBody>
      </p:sp>
      <p:sp>
        <p:nvSpPr>
          <p:cNvPr id="7" name="Zástupný symbol pro obsah 5"/>
          <p:cNvSpPr>
            <a:spLocks noGrp="1"/>
          </p:cNvSpPr>
          <p:nvPr>
            <p:ph sz="half" idx="1"/>
          </p:nvPr>
        </p:nvSpPr>
        <p:spPr>
          <a:xfrm>
            <a:off x="182454" y="1844824"/>
            <a:ext cx="8784976" cy="451850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dirty="0"/>
              <a:t>Po mnoha jednáních se podařilo obnovit přímé autobusové spoje Dačice – Brno - Dačice.  </a:t>
            </a:r>
          </a:p>
          <a:p>
            <a:pPr marL="0" indent="0">
              <a:buNone/>
            </a:pPr>
            <a:r>
              <a:rPr lang="cs-CZ" dirty="0"/>
              <a:t>Přímé spoje zajišťuje </a:t>
            </a:r>
            <a:r>
              <a:rPr lang="cs-CZ" b="1" dirty="0"/>
              <a:t>United </a:t>
            </a:r>
            <a:r>
              <a:rPr lang="cs-CZ" b="1" dirty="0" err="1"/>
              <a:t>Buses</a:t>
            </a:r>
            <a:r>
              <a:rPr lang="cs-CZ" dirty="0"/>
              <a:t>. </a:t>
            </a:r>
          </a:p>
          <a:p>
            <a:pPr marL="0" indent="0">
              <a:buNone/>
            </a:pPr>
            <a:r>
              <a:rPr lang="cs-CZ" dirty="0"/>
              <a:t>V současné době se také řeší nové jízdní řády, které vstupují v platnost cca od poloviny června.</a:t>
            </a:r>
          </a:p>
          <a:p>
            <a:pPr marL="0" indent="0">
              <a:buNone/>
            </a:pPr>
            <a:r>
              <a:rPr lang="cs-CZ" dirty="0"/>
              <a:t>Firma dále řeší licenci na tuto linku, musí mít </a:t>
            </a:r>
            <a:r>
              <a:rPr lang="cs-CZ" b="1" dirty="0"/>
              <a:t>od každého kraje povolení provozu dané linky.</a:t>
            </a:r>
          </a:p>
          <a:p>
            <a:pPr marL="0" indent="0" algn="just">
              <a:buNone/>
            </a:pPr>
            <a:endParaRPr lang="cs-CZ" sz="2000" dirty="0">
              <a:solidFill>
                <a:schemeClr val="bg2">
                  <a:lumMod val="10000"/>
                </a:schemeClr>
              </a:solidFill>
            </a:endParaRPr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D4E15B1C-E8A5-4CD4-83FE-5CA51C3386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1089748"/>
            <a:ext cx="1549524" cy="442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7F625F0C-0DC0-4042-930B-70BFBCDDF9E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2526" y="2084637"/>
            <a:ext cx="4257542" cy="43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344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6" presetClass="emph" presetSubtype="0" decel="100000" autoRev="1" fill="remove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obsah 5"/>
          <p:cNvSpPr>
            <a:spLocks noGrp="1"/>
          </p:cNvSpPr>
          <p:nvPr>
            <p:ph sz="half" idx="1"/>
          </p:nvPr>
        </p:nvSpPr>
        <p:spPr>
          <a:xfrm>
            <a:off x="284112" y="1846504"/>
            <a:ext cx="8752383" cy="453482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/>
              <a:t>Je zpracovaná studie na rekonstrukci a rozšíření stávající sportovní haly u SŠTO.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dirty="0"/>
              <a:t>Na realizaci akce je uzavřena smlouva o spolupráci s Jihočeským krajem. 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dirty="0"/>
              <a:t>V říjnu </a:t>
            </a:r>
            <a:r>
              <a:rPr lang="cs-CZ" b="1" dirty="0"/>
              <a:t>2020</a:t>
            </a:r>
            <a:r>
              <a:rPr lang="cs-CZ" dirty="0"/>
              <a:t> bylo vyhlášeno výběrové řízení na zpracování projektové dokumentace všech stupňů, která byla v roce </a:t>
            </a:r>
            <a:r>
              <a:rPr lang="cs-CZ" b="1" dirty="0"/>
              <a:t>2021</a:t>
            </a:r>
            <a:r>
              <a:rPr lang="cs-CZ" dirty="0"/>
              <a:t> zpracována a stavba povolena. </a:t>
            </a:r>
          </a:p>
          <a:p>
            <a:endParaRPr lang="cs-CZ" dirty="0"/>
          </a:p>
        </p:txBody>
      </p:sp>
      <p:sp>
        <p:nvSpPr>
          <p:cNvPr id="8" name="Nadpis 7"/>
          <p:cNvSpPr txBox="1">
            <a:spLocks/>
          </p:cNvSpPr>
          <p:nvPr/>
        </p:nvSpPr>
        <p:spPr>
          <a:xfrm>
            <a:off x="179512" y="260648"/>
            <a:ext cx="8784976" cy="1008112"/>
          </a:xfrm>
          <a:prstGeom prst="rect">
            <a:avLst/>
          </a:prstGeom>
          <a:gradFill>
            <a:gsLst>
              <a:gs pos="31252">
                <a:schemeClr val="accent3">
                  <a:lumMod val="60000"/>
                  <a:lumOff val="40000"/>
                </a:schemeClr>
              </a:gs>
              <a:gs pos="24587">
                <a:schemeClr val="accent3">
                  <a:lumMod val="40000"/>
                  <a:lumOff val="60000"/>
                </a:schemeClr>
              </a:gs>
              <a:gs pos="0">
                <a:schemeClr val="accent3">
                  <a:lumMod val="60000"/>
                  <a:lumOff val="40000"/>
                </a:schemeClr>
              </a:gs>
              <a:gs pos="17999">
                <a:schemeClr val="accent3">
                  <a:lumMod val="20000"/>
                  <a:lumOff val="80000"/>
                </a:schemeClr>
              </a:gs>
              <a:gs pos="47075">
                <a:schemeClr val="accent3">
                  <a:lumMod val="20000"/>
                  <a:lumOff val="80000"/>
                </a:schemeClr>
              </a:gs>
              <a:gs pos="36000">
                <a:schemeClr val="accent3">
                  <a:lumMod val="60000"/>
                  <a:lumOff val="40000"/>
                </a:schemeClr>
              </a:gs>
              <a:gs pos="73748">
                <a:schemeClr val="accent3">
                  <a:lumMod val="40000"/>
                  <a:lumOff val="60000"/>
                </a:schemeClr>
              </a:gs>
              <a:gs pos="61000">
                <a:schemeClr val="accent3">
                  <a:lumMod val="59000"/>
                  <a:lumOff val="41000"/>
                </a:schemeClr>
              </a:gs>
              <a:gs pos="82001">
                <a:schemeClr val="accent3">
                  <a:lumMod val="81000"/>
                  <a:lumOff val="19000"/>
                </a:schemeClr>
              </a:gs>
              <a:gs pos="100000">
                <a:srgbClr val="CCCCFF"/>
              </a:gs>
            </a:gsLst>
            <a:lin ang="5400000" scaled="0"/>
          </a:gradFill>
          <a:ln w="76200">
            <a:solidFill>
              <a:srgbClr val="008000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defPPr>
              <a:defRPr lang="cs-CZ"/>
            </a:defPPr>
            <a:lvl1pPr algn="ctr">
              <a:spcBef>
                <a:spcPct val="0"/>
              </a:spcBef>
              <a:buNone/>
              <a:defRPr sz="4400" b="1"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/>
              <a:t>10. Zvětšit tělocvičnu v SŠTO</a:t>
            </a:r>
          </a:p>
        </p:txBody>
      </p:sp>
    </p:spTree>
    <p:extLst>
      <p:ext uri="{BB962C8B-B14F-4D97-AF65-F5344CB8AC3E}">
        <p14:creationId xmlns:p14="http://schemas.microsoft.com/office/powerpoint/2010/main" val="265344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 txBox="1">
            <a:spLocks/>
          </p:cNvSpPr>
          <p:nvPr/>
        </p:nvSpPr>
        <p:spPr>
          <a:xfrm>
            <a:off x="179512" y="260648"/>
            <a:ext cx="8784976" cy="936104"/>
          </a:xfrm>
          <a:prstGeom prst="rect">
            <a:avLst/>
          </a:prstGeom>
          <a:gradFill>
            <a:gsLst>
              <a:gs pos="31252">
                <a:schemeClr val="accent3">
                  <a:lumMod val="60000"/>
                  <a:lumOff val="40000"/>
                </a:schemeClr>
              </a:gs>
              <a:gs pos="24587">
                <a:schemeClr val="accent3">
                  <a:lumMod val="40000"/>
                  <a:lumOff val="60000"/>
                </a:schemeClr>
              </a:gs>
              <a:gs pos="0">
                <a:schemeClr val="accent3">
                  <a:lumMod val="60000"/>
                  <a:lumOff val="40000"/>
                </a:schemeClr>
              </a:gs>
              <a:gs pos="17999">
                <a:schemeClr val="accent3">
                  <a:lumMod val="20000"/>
                  <a:lumOff val="80000"/>
                </a:schemeClr>
              </a:gs>
              <a:gs pos="47075">
                <a:schemeClr val="accent3">
                  <a:lumMod val="20000"/>
                  <a:lumOff val="80000"/>
                </a:schemeClr>
              </a:gs>
              <a:gs pos="36000">
                <a:schemeClr val="accent3">
                  <a:lumMod val="60000"/>
                  <a:lumOff val="40000"/>
                </a:schemeClr>
              </a:gs>
              <a:gs pos="73748">
                <a:schemeClr val="accent3">
                  <a:lumMod val="40000"/>
                  <a:lumOff val="60000"/>
                </a:schemeClr>
              </a:gs>
              <a:gs pos="61000">
                <a:schemeClr val="accent3">
                  <a:lumMod val="59000"/>
                  <a:lumOff val="41000"/>
                </a:schemeClr>
              </a:gs>
              <a:gs pos="82001">
                <a:schemeClr val="accent3">
                  <a:lumMod val="81000"/>
                  <a:lumOff val="19000"/>
                </a:schemeClr>
              </a:gs>
              <a:gs pos="100000">
                <a:srgbClr val="CCCCFF"/>
              </a:gs>
            </a:gsLst>
            <a:lin ang="5400000" scaled="0"/>
          </a:gradFill>
          <a:ln w="76200">
            <a:solidFill>
              <a:srgbClr val="008000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defPPr>
              <a:defRPr lang="cs-CZ"/>
            </a:defPPr>
            <a:lvl1pPr algn="ctr">
              <a:spcBef>
                <a:spcPct val="0"/>
              </a:spcBef>
              <a:buNone/>
              <a:defRPr sz="4400" b="1"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/>
              <a:t>10. Zvětšit tělocvičnu v SŠTO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DA176105-3718-4940-A456-98D44D78CE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556" y="1628800"/>
            <a:ext cx="7992888" cy="4822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B3287998-B961-4D82-8723-2872FA1690E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1988840"/>
            <a:ext cx="4030986" cy="43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3396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6" presetClass="emph" presetSubtype="0" decel="100000" autoRev="1" fill="remove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359398" y="260648"/>
            <a:ext cx="8496944" cy="778098"/>
          </a:xfrm>
          <a:gradFill>
            <a:gsLst>
              <a:gs pos="31252">
                <a:schemeClr val="accent3">
                  <a:lumMod val="60000"/>
                  <a:lumOff val="40000"/>
                </a:schemeClr>
              </a:gs>
              <a:gs pos="24587">
                <a:schemeClr val="accent3">
                  <a:lumMod val="40000"/>
                  <a:lumOff val="60000"/>
                </a:schemeClr>
              </a:gs>
              <a:gs pos="0">
                <a:schemeClr val="accent3">
                  <a:lumMod val="60000"/>
                  <a:lumOff val="40000"/>
                </a:schemeClr>
              </a:gs>
              <a:gs pos="17999">
                <a:schemeClr val="accent3">
                  <a:lumMod val="20000"/>
                  <a:lumOff val="80000"/>
                </a:schemeClr>
              </a:gs>
              <a:gs pos="47075">
                <a:schemeClr val="accent3">
                  <a:lumMod val="20000"/>
                  <a:lumOff val="80000"/>
                </a:schemeClr>
              </a:gs>
              <a:gs pos="36000">
                <a:schemeClr val="accent3">
                  <a:lumMod val="60000"/>
                  <a:lumOff val="40000"/>
                </a:schemeClr>
              </a:gs>
              <a:gs pos="73748">
                <a:schemeClr val="accent3">
                  <a:lumMod val="40000"/>
                  <a:lumOff val="60000"/>
                </a:schemeClr>
              </a:gs>
              <a:gs pos="61000">
                <a:schemeClr val="accent3">
                  <a:lumMod val="59000"/>
                  <a:lumOff val="41000"/>
                </a:schemeClr>
              </a:gs>
              <a:gs pos="82001">
                <a:schemeClr val="accent3">
                  <a:lumMod val="81000"/>
                  <a:lumOff val="19000"/>
                </a:schemeClr>
              </a:gs>
              <a:gs pos="100000">
                <a:srgbClr val="CCCCFF"/>
              </a:gs>
            </a:gsLst>
            <a:lin ang="5400000" scaled="0"/>
          </a:gradFill>
          <a:ln w="76200">
            <a:solidFill>
              <a:srgbClr val="008000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b="1" dirty="0"/>
              <a:t>ŘEŠENÉ PRIORITY Z ROKU 2020</a:t>
            </a:r>
          </a:p>
        </p:txBody>
      </p:sp>
      <p:sp>
        <p:nvSpPr>
          <p:cNvPr id="16" name="Zástupný symbol pro obsah 8"/>
          <p:cNvSpPr>
            <a:spLocks noGrp="1"/>
          </p:cNvSpPr>
          <p:nvPr>
            <p:ph idx="1"/>
          </p:nvPr>
        </p:nvSpPr>
        <p:spPr>
          <a:xfrm>
            <a:off x="707541" y="1399253"/>
            <a:ext cx="8187693" cy="4997152"/>
          </a:xfrm>
        </p:spPr>
        <p:txBody>
          <a:bodyPr>
            <a:noAutofit/>
          </a:bodyPr>
          <a:lstStyle/>
          <a:p>
            <a:pPr marL="0" indent="0">
              <a:buClr>
                <a:schemeClr val="accent1"/>
              </a:buClr>
              <a:buSzPct val="100000"/>
              <a:buNone/>
            </a:pPr>
            <a:endParaRPr lang="cs-CZ" sz="2000" dirty="0"/>
          </a:p>
          <a:p>
            <a:pPr marL="0" indent="0">
              <a:buClr>
                <a:schemeClr val="accent1"/>
              </a:buClr>
              <a:buSzPct val="100000"/>
              <a:buNone/>
            </a:pPr>
            <a:endParaRPr lang="cs-CZ" sz="2000" dirty="0"/>
          </a:p>
        </p:txBody>
      </p:sp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645" y="2197521"/>
            <a:ext cx="411505" cy="371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786" y="4382208"/>
            <a:ext cx="425409" cy="3837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bdélník 1"/>
          <p:cNvSpPr/>
          <p:nvPr/>
        </p:nvSpPr>
        <p:spPr>
          <a:xfrm>
            <a:off x="575325" y="1231880"/>
            <a:ext cx="8562257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-342900">
              <a:spcAft>
                <a:spcPts val="0"/>
              </a:spcAft>
              <a:tabLst>
                <a:tab pos="457200" algn="l"/>
              </a:tabLst>
            </a:pPr>
            <a:r>
              <a:rPr lang="cs-CZ" sz="2800" b="1" dirty="0"/>
              <a:t>Opravit povrchy komunikací ve městě</a:t>
            </a:r>
          </a:p>
          <a:p>
            <a:r>
              <a:rPr lang="cs-CZ" sz="2800" b="1" dirty="0"/>
              <a:t>Postavit krytý bazén se sportovní halou (jeden objekt)</a:t>
            </a:r>
          </a:p>
          <a:p>
            <a:r>
              <a:rPr lang="cs-CZ" sz="2800" b="1" dirty="0"/>
              <a:t>Vracet zeleň do ulic</a:t>
            </a:r>
          </a:p>
          <a:p>
            <a:r>
              <a:rPr lang="cs-CZ" sz="2800" b="1" dirty="0"/>
              <a:t>Obchvat města</a:t>
            </a:r>
          </a:p>
          <a:p>
            <a:r>
              <a:rPr lang="cs-CZ" sz="2800" b="1" dirty="0"/>
              <a:t>Řešit nedostatek lékařů</a:t>
            </a:r>
          </a:p>
          <a:p>
            <a:r>
              <a:rPr lang="cs-CZ" sz="2800" b="1" dirty="0"/>
              <a:t>Zajistit (nepřetržitou) chirurgickou pohotovost</a:t>
            </a:r>
          </a:p>
          <a:p>
            <a:r>
              <a:rPr lang="cs-CZ" sz="2800" b="1" dirty="0"/>
              <a:t>Zajistit vyšší teplotu vody na koupališti</a:t>
            </a:r>
          </a:p>
          <a:p>
            <a:r>
              <a:rPr lang="cs-CZ" sz="2800" b="1" dirty="0"/>
              <a:t>Zakázat vystavování zboží na fasádách na Palackého náměstí</a:t>
            </a:r>
          </a:p>
          <a:p>
            <a:r>
              <a:rPr lang="cs-CZ" sz="2800" b="1" dirty="0"/>
              <a:t>Znovu zavést autobusové spoje Dačice – Brno - Dačice</a:t>
            </a:r>
          </a:p>
          <a:p>
            <a:r>
              <a:rPr lang="cs-CZ" sz="2800" b="1" dirty="0"/>
              <a:t>Zvětšit tělocvičnu v SŠTO</a:t>
            </a:r>
          </a:p>
        </p:txBody>
      </p:sp>
      <p:pic>
        <p:nvPicPr>
          <p:cNvPr id="1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895" y="5586404"/>
            <a:ext cx="410633" cy="4106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3" y="3212141"/>
            <a:ext cx="398999" cy="398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818" y="2625538"/>
            <a:ext cx="398999" cy="398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987" y="1352285"/>
            <a:ext cx="411505" cy="371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690" y="5160662"/>
            <a:ext cx="411505" cy="371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3">
            <a:extLst>
              <a:ext uri="{FF2B5EF4-FFF2-40B4-BE49-F238E27FC236}">
                <a16:creationId xmlns:a16="http://schemas.microsoft.com/office/drawing/2014/main" id="{42233B7D-ED0E-48A6-BC61-8D6B6BA0C6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888" y="3880089"/>
            <a:ext cx="379906" cy="39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3">
            <a:extLst>
              <a:ext uri="{FF2B5EF4-FFF2-40B4-BE49-F238E27FC236}">
                <a16:creationId xmlns:a16="http://schemas.microsoft.com/office/drawing/2014/main" id="{90249FCF-B0CC-412A-AD6C-B784F770A3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555" y="1723116"/>
            <a:ext cx="379906" cy="39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19194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7"/>
          <p:cNvSpPr txBox="1">
            <a:spLocks/>
          </p:cNvSpPr>
          <p:nvPr/>
        </p:nvSpPr>
        <p:spPr>
          <a:xfrm>
            <a:off x="447998" y="344735"/>
            <a:ext cx="8229600" cy="778098"/>
          </a:xfrm>
          <a:prstGeom prst="rect">
            <a:avLst/>
          </a:prstGeom>
          <a:gradFill>
            <a:gsLst>
              <a:gs pos="31252">
                <a:schemeClr val="accent3">
                  <a:lumMod val="60000"/>
                  <a:lumOff val="40000"/>
                </a:schemeClr>
              </a:gs>
              <a:gs pos="24587">
                <a:schemeClr val="accent3">
                  <a:lumMod val="40000"/>
                  <a:lumOff val="60000"/>
                </a:schemeClr>
              </a:gs>
              <a:gs pos="0">
                <a:schemeClr val="accent3">
                  <a:lumMod val="60000"/>
                  <a:lumOff val="40000"/>
                </a:schemeClr>
              </a:gs>
              <a:gs pos="17999">
                <a:schemeClr val="accent3">
                  <a:lumMod val="20000"/>
                  <a:lumOff val="80000"/>
                </a:schemeClr>
              </a:gs>
              <a:gs pos="47075">
                <a:schemeClr val="accent3">
                  <a:lumMod val="20000"/>
                  <a:lumOff val="80000"/>
                </a:schemeClr>
              </a:gs>
              <a:gs pos="36000">
                <a:schemeClr val="accent3">
                  <a:lumMod val="60000"/>
                  <a:lumOff val="40000"/>
                </a:schemeClr>
              </a:gs>
              <a:gs pos="73748">
                <a:schemeClr val="accent3">
                  <a:lumMod val="40000"/>
                  <a:lumOff val="60000"/>
                </a:schemeClr>
              </a:gs>
              <a:gs pos="61000">
                <a:schemeClr val="accent3">
                  <a:lumMod val="59000"/>
                  <a:lumOff val="41000"/>
                </a:schemeClr>
              </a:gs>
              <a:gs pos="82001">
                <a:schemeClr val="accent3">
                  <a:lumMod val="81000"/>
                  <a:lumOff val="19000"/>
                </a:schemeClr>
              </a:gs>
              <a:gs pos="100000">
                <a:srgbClr val="CCCCFF"/>
              </a:gs>
            </a:gsLst>
            <a:lin ang="5400000" scaled="0"/>
          </a:gradFill>
          <a:ln w="76200">
            <a:solidFill>
              <a:srgbClr val="008000"/>
            </a:solidFill>
          </a:ln>
        </p:spPr>
        <p:txBody>
          <a:bodyPr vert="horz" lIns="91440" tIns="45720" rIns="91440" bIns="45720" rtlCol="0" anchor="ctr">
            <a:normAutofit fontScale="77500" lnSpcReduction="20000"/>
          </a:bodyPr>
          <a:lstStyle>
            <a:defPPr>
              <a:defRPr lang="cs-CZ"/>
            </a:defPPr>
            <a:lvl1pPr algn="ctr">
              <a:spcBef>
                <a:spcPct val="0"/>
              </a:spcBef>
              <a:buNone/>
              <a:defRPr sz="4400" b="1"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/>
              <a:t>CO NÁS ČEKÁ V RÁMCI ZDRAVÉHO MĚSTA</a:t>
            </a: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0589" y="5083273"/>
            <a:ext cx="1107322" cy="1442071"/>
          </a:xfrm>
          <a:prstGeom prst="rect">
            <a:avLst/>
          </a:prstGeom>
        </p:spPr>
      </p:pic>
      <p:sp>
        <p:nvSpPr>
          <p:cNvPr id="9" name="Zástupný symbol pro obsah 2"/>
          <p:cNvSpPr>
            <a:spLocks noGrp="1"/>
          </p:cNvSpPr>
          <p:nvPr/>
        </p:nvSpPr>
        <p:spPr>
          <a:xfrm>
            <a:off x="393180" y="1268760"/>
            <a:ext cx="8719729" cy="4968552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/>
          <a:p>
            <a:pPr marL="342900" lvl="0" indent="-342900">
              <a:spcAft>
                <a:spcPts val="0"/>
              </a:spcAft>
              <a:buFont typeface="Wingdings"/>
              <a:buChar char=""/>
              <a:tabLst>
                <a:tab pos="457200" algn="l"/>
              </a:tabLst>
            </a:pPr>
            <a:r>
              <a:rPr lang="cs-CZ" sz="3200" kern="1200" dirty="0">
                <a:solidFill>
                  <a:srgbClr val="000000"/>
                </a:solidFill>
                <a:effectLst/>
                <a:ea typeface="Times New Roman"/>
                <a:cs typeface="Times New Roman"/>
              </a:rPr>
              <a:t>Do práce na kole - </a:t>
            </a:r>
            <a:r>
              <a:rPr lang="cs-CZ" sz="3200" b="1" kern="1200" dirty="0">
                <a:solidFill>
                  <a:srgbClr val="000000"/>
                </a:solidFill>
                <a:effectLst/>
                <a:ea typeface="Times New Roman"/>
                <a:cs typeface="Times New Roman"/>
              </a:rPr>
              <a:t>květen</a:t>
            </a:r>
          </a:p>
          <a:p>
            <a:pPr marL="342900" lvl="0" indent="-342900">
              <a:spcAft>
                <a:spcPts val="0"/>
              </a:spcAft>
              <a:buFont typeface="Wingdings"/>
              <a:buChar char=""/>
              <a:tabLst>
                <a:tab pos="457200" algn="l"/>
              </a:tabLst>
            </a:pPr>
            <a:r>
              <a:rPr lang="cs-CZ" sz="3200" kern="1200" dirty="0">
                <a:solidFill>
                  <a:srgbClr val="000000"/>
                </a:solidFill>
                <a:effectLst/>
                <a:ea typeface="Times New Roman"/>
                <a:cs typeface="Times New Roman"/>
              </a:rPr>
              <a:t>Osminohý běh v Malém Pěčíně – </a:t>
            </a:r>
            <a:r>
              <a:rPr lang="cs-CZ" sz="3200" b="1" kern="1200" dirty="0">
                <a:solidFill>
                  <a:srgbClr val="000000"/>
                </a:solidFill>
                <a:effectLst/>
                <a:ea typeface="Times New Roman"/>
                <a:cs typeface="Times New Roman"/>
              </a:rPr>
              <a:t>01.05.</a:t>
            </a:r>
          </a:p>
          <a:p>
            <a:pPr marL="342900" lvl="0" indent="-342900">
              <a:spcAft>
                <a:spcPts val="0"/>
              </a:spcAft>
              <a:buFont typeface="Wingdings"/>
              <a:buChar char=""/>
              <a:tabLst>
                <a:tab pos="457200" algn="l"/>
              </a:tabLst>
            </a:pPr>
            <a:r>
              <a:rPr lang="cs-CZ" sz="3200" kern="1200" dirty="0">
                <a:solidFill>
                  <a:srgbClr val="000000"/>
                </a:solidFill>
                <a:effectLst/>
                <a:ea typeface="Times New Roman"/>
                <a:cs typeface="Times New Roman"/>
              </a:rPr>
              <a:t>Cvičení pro zdravá záda s Hankou Noskovou </a:t>
            </a:r>
            <a:r>
              <a:rPr lang="cs-CZ" sz="3200" b="1" kern="1200" dirty="0">
                <a:solidFill>
                  <a:srgbClr val="000000"/>
                </a:solidFill>
                <a:effectLst/>
                <a:ea typeface="Times New Roman"/>
                <a:cs typeface="Times New Roman"/>
              </a:rPr>
              <a:t>– 06.05.</a:t>
            </a:r>
          </a:p>
          <a:p>
            <a:pPr marL="342900" lvl="0" indent="-342900">
              <a:spcAft>
                <a:spcPts val="0"/>
              </a:spcAft>
              <a:buFont typeface="Wingdings"/>
              <a:buChar char=""/>
              <a:tabLst>
                <a:tab pos="457200" algn="l"/>
              </a:tabLst>
            </a:pPr>
            <a:r>
              <a:rPr lang="cs-CZ" sz="3200" kern="1200" dirty="0">
                <a:solidFill>
                  <a:srgbClr val="000000"/>
                </a:solidFill>
                <a:effectLst/>
                <a:ea typeface="Times New Roman"/>
                <a:cs typeface="Times New Roman"/>
              </a:rPr>
              <a:t>Farmářské a řemeslné trhy + Férová snídaně + </a:t>
            </a:r>
          </a:p>
          <a:p>
            <a:pPr lvl="0">
              <a:spcAft>
                <a:spcPts val="0"/>
              </a:spcAft>
              <a:tabLst>
                <a:tab pos="457200" algn="l"/>
              </a:tabLst>
            </a:pPr>
            <a:r>
              <a:rPr lang="cs-CZ" sz="3200" dirty="0"/>
              <a:t>Den bez tabáku aneb Branou Podyjí na kole a pěšky - Oficiální zahájení cykloturistické sezóny 2022 v Jihočeském kraji -</a:t>
            </a:r>
            <a:r>
              <a:rPr lang="cs-CZ" sz="3200" kern="1200" dirty="0">
                <a:solidFill>
                  <a:srgbClr val="000000"/>
                </a:solidFill>
                <a:effectLst/>
                <a:ea typeface="Times New Roman"/>
                <a:cs typeface="Times New Roman"/>
              </a:rPr>
              <a:t> </a:t>
            </a:r>
            <a:r>
              <a:rPr lang="cs-CZ" sz="3200" b="1" kern="1200" dirty="0">
                <a:solidFill>
                  <a:srgbClr val="000000"/>
                </a:solidFill>
                <a:effectLst/>
                <a:ea typeface="Times New Roman"/>
                <a:cs typeface="Times New Roman"/>
              </a:rPr>
              <a:t>14.05.</a:t>
            </a:r>
          </a:p>
          <a:p>
            <a:pPr lvl="0">
              <a:spcAft>
                <a:spcPts val="0"/>
              </a:spcAft>
              <a:tabLst>
                <a:tab pos="457200" algn="l"/>
              </a:tabLst>
            </a:pPr>
            <a:endParaRPr lang="cs-CZ" sz="1200" b="1" dirty="0">
              <a:effectLst/>
              <a:ea typeface="Times New Roman"/>
            </a:endParaRPr>
          </a:p>
          <a:p>
            <a:pPr marL="342900" lvl="0" indent="-342900">
              <a:spcAft>
                <a:spcPts val="0"/>
              </a:spcAft>
              <a:buFont typeface="Wingdings"/>
              <a:buChar char=""/>
              <a:tabLst>
                <a:tab pos="457200" algn="l"/>
              </a:tabLst>
            </a:pPr>
            <a:r>
              <a:rPr lang="pl-PL" sz="3200" dirty="0"/>
              <a:t>Na kole dětem, Mírový běh – </a:t>
            </a:r>
            <a:r>
              <a:rPr lang="pl-PL" sz="3200" b="1" dirty="0"/>
              <a:t>21.05.</a:t>
            </a:r>
          </a:p>
          <a:p>
            <a:pPr marL="342900" lvl="0" indent="-342900">
              <a:spcAft>
                <a:spcPts val="0"/>
              </a:spcAft>
              <a:buFont typeface="Wingdings"/>
              <a:buChar char=""/>
              <a:tabLst>
                <a:tab pos="457200" algn="l"/>
              </a:tabLst>
            </a:pPr>
            <a:r>
              <a:rPr lang="pl-PL" sz="3200" dirty="0"/>
              <a:t>Den sportu, Vyhlášení DPNK </a:t>
            </a:r>
            <a:r>
              <a:rPr lang="pl-PL" sz="3200" b="1" dirty="0"/>
              <a:t>– 11.06.</a:t>
            </a:r>
          </a:p>
          <a:p>
            <a:pPr marL="342900" lvl="0" indent="-342900">
              <a:spcAft>
                <a:spcPts val="0"/>
              </a:spcAft>
              <a:buFont typeface="Wingdings"/>
              <a:buChar char=""/>
              <a:tabLst>
                <a:tab pos="457200" algn="l"/>
              </a:tabLst>
            </a:pPr>
            <a:r>
              <a:rPr lang="pl-PL" sz="3200" dirty="0"/>
              <a:t>Parní léto aneb „Den bez aut„ - </a:t>
            </a:r>
            <a:r>
              <a:rPr lang="pl-PL" sz="3200" b="1" dirty="0"/>
              <a:t>06.08.</a:t>
            </a:r>
            <a:endParaRPr lang="cs-CZ" sz="1200" dirty="0">
              <a:effectLst/>
              <a:ea typeface="Times New Roman"/>
            </a:endParaRPr>
          </a:p>
          <a:p>
            <a:pPr marL="342900" lvl="0" indent="-342900">
              <a:spcAft>
                <a:spcPts val="0"/>
              </a:spcAft>
              <a:buFont typeface="Wingdings"/>
              <a:buChar char=""/>
              <a:tabLst>
                <a:tab pos="457200" algn="l"/>
              </a:tabLst>
            </a:pPr>
            <a:r>
              <a:rPr lang="cs-CZ" sz="3200" kern="1200" dirty="0">
                <a:solidFill>
                  <a:srgbClr val="000000"/>
                </a:solidFill>
                <a:effectLst/>
                <a:ea typeface="Times New Roman"/>
                <a:cs typeface="Times New Roman"/>
              </a:rPr>
              <a:t>Den prevence </a:t>
            </a:r>
            <a:r>
              <a:rPr lang="cs-CZ" sz="3200" b="1" kern="1200" dirty="0">
                <a:solidFill>
                  <a:srgbClr val="000000"/>
                </a:solidFill>
                <a:effectLst/>
                <a:ea typeface="Times New Roman"/>
                <a:cs typeface="Times New Roman"/>
              </a:rPr>
              <a:t>14.09.</a:t>
            </a:r>
          </a:p>
          <a:p>
            <a:pPr marL="342900" lvl="0" indent="-342900">
              <a:spcAft>
                <a:spcPts val="0"/>
              </a:spcAft>
              <a:buFont typeface="Wingdings"/>
              <a:buChar char=""/>
              <a:tabLst>
                <a:tab pos="457200" algn="l"/>
              </a:tabLst>
            </a:pPr>
            <a:r>
              <a:rPr lang="cs-CZ" sz="3200" dirty="0">
                <a:solidFill>
                  <a:srgbClr val="000000"/>
                </a:solidFill>
                <a:ea typeface="Times New Roman"/>
                <a:cs typeface="Times New Roman"/>
              </a:rPr>
              <a:t>Běh pro Světlušku – </a:t>
            </a:r>
            <a:r>
              <a:rPr lang="cs-CZ" sz="3200" b="1" dirty="0">
                <a:solidFill>
                  <a:srgbClr val="000000"/>
                </a:solidFill>
                <a:ea typeface="Times New Roman"/>
                <a:cs typeface="Times New Roman"/>
              </a:rPr>
              <a:t>24.09.</a:t>
            </a:r>
            <a:endParaRPr lang="cs-CZ" sz="1200" b="1" dirty="0">
              <a:effectLst/>
              <a:ea typeface="Times New Roman"/>
            </a:endParaRPr>
          </a:p>
          <a:p>
            <a:pPr marL="342900" lvl="0" indent="-342900">
              <a:spcAft>
                <a:spcPts val="0"/>
              </a:spcAft>
              <a:buFont typeface="Wingdings"/>
              <a:buChar char=""/>
              <a:tabLst>
                <a:tab pos="457200" algn="l"/>
              </a:tabLst>
            </a:pPr>
            <a:r>
              <a:rPr lang="cs-CZ" sz="3200" kern="1200" dirty="0">
                <a:solidFill>
                  <a:srgbClr val="000000"/>
                </a:solidFill>
                <a:effectLst/>
                <a:ea typeface="Times New Roman"/>
                <a:cs typeface="Times New Roman"/>
              </a:rPr>
              <a:t>Farmářské a řemeslné trhy – </a:t>
            </a:r>
            <a:r>
              <a:rPr lang="cs-CZ" sz="3200" b="1" kern="1200" dirty="0">
                <a:solidFill>
                  <a:srgbClr val="000000"/>
                </a:solidFill>
                <a:effectLst/>
                <a:ea typeface="Times New Roman"/>
                <a:cs typeface="Times New Roman"/>
              </a:rPr>
              <a:t>08.10.</a:t>
            </a:r>
          </a:p>
          <a:p>
            <a:pPr marL="342900" lvl="0" indent="-342900">
              <a:spcAft>
                <a:spcPts val="0"/>
              </a:spcAft>
              <a:buFont typeface="Wingdings"/>
              <a:buChar char=""/>
              <a:tabLst>
                <a:tab pos="457200" algn="l"/>
              </a:tabLst>
            </a:pPr>
            <a:r>
              <a:rPr lang="cs-CZ" sz="3200" dirty="0">
                <a:solidFill>
                  <a:srgbClr val="000000"/>
                </a:solidFill>
                <a:ea typeface="Times New Roman"/>
                <a:cs typeface="Times New Roman"/>
              </a:rPr>
              <a:t>Okno jarmark – </a:t>
            </a:r>
            <a:r>
              <a:rPr lang="cs-CZ" sz="3200" b="1" dirty="0">
                <a:solidFill>
                  <a:srgbClr val="000000"/>
                </a:solidFill>
                <a:ea typeface="Times New Roman"/>
                <a:cs typeface="Times New Roman"/>
              </a:rPr>
              <a:t>12.11.</a:t>
            </a:r>
            <a:endParaRPr lang="cs-CZ" sz="1200" b="1" dirty="0">
              <a:effectLst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978888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07504" y="422365"/>
            <a:ext cx="8784976" cy="1119277"/>
          </a:xfrm>
        </p:spPr>
        <p:txBody>
          <a:bodyPr>
            <a:noAutofit/>
          </a:bodyPr>
          <a:lstStyle/>
          <a:p>
            <a:r>
              <a:rPr lang="cs-CZ" sz="6000" b="1" dirty="0"/>
              <a:t>DĚKUJI ZA POZORNOST</a:t>
            </a: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0712" y="1484784"/>
            <a:ext cx="1658781" cy="2160240"/>
          </a:xfrm>
          <a:prstGeom prst="rect">
            <a:avLst/>
          </a:prstGeom>
        </p:spPr>
      </p:pic>
      <p:sp>
        <p:nvSpPr>
          <p:cNvPr id="4" name="Nadpis 1"/>
          <p:cNvSpPr txBox="1">
            <a:spLocks/>
          </p:cNvSpPr>
          <p:nvPr/>
        </p:nvSpPr>
        <p:spPr>
          <a:xfrm>
            <a:off x="475928" y="2305278"/>
            <a:ext cx="4978158" cy="377123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cs-CZ" sz="8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75928" y="3329118"/>
            <a:ext cx="6040288" cy="255454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0"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4400" b="1" dirty="0"/>
              <a:t>KONTAKT</a:t>
            </a:r>
          </a:p>
          <a:p>
            <a:endParaRPr lang="cs-CZ" sz="800" b="1" dirty="0"/>
          </a:p>
          <a:p>
            <a:r>
              <a:rPr lang="cs-CZ" sz="3600" b="1" dirty="0"/>
              <a:t>Zdravé město Dačice a MA21</a:t>
            </a:r>
          </a:p>
          <a:p>
            <a:r>
              <a:rPr lang="cs-CZ" sz="3600" dirty="0"/>
              <a:t>T: 384 401 286</a:t>
            </a:r>
          </a:p>
          <a:p>
            <a:r>
              <a:rPr lang="cs-CZ" sz="3600" dirty="0"/>
              <a:t>E: </a:t>
            </a:r>
            <a:r>
              <a:rPr lang="cs-CZ" sz="3600" u="sng" dirty="0"/>
              <a:t>zdravemesto@dacice.cz</a:t>
            </a:r>
          </a:p>
        </p:txBody>
      </p:sp>
    </p:spTree>
    <p:extLst>
      <p:ext uri="{BB962C8B-B14F-4D97-AF65-F5344CB8AC3E}">
        <p14:creationId xmlns:p14="http://schemas.microsoft.com/office/powerpoint/2010/main" val="3162285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4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400"/>
                            </p:stCondLst>
                            <p:childTnLst>
                              <p:par>
                                <p:cTn id="13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"/>
</p:tagLst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25352</TotalTime>
  <Words>1301</Words>
  <Application>Microsoft Office PowerPoint</Application>
  <PresentationFormat>Předvádění na obrazovce (4:3)</PresentationFormat>
  <Paragraphs>163</Paragraphs>
  <Slides>21</Slides>
  <Notes>5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21</vt:i4>
      </vt:variant>
    </vt:vector>
  </HeadingPairs>
  <TitlesOfParts>
    <vt:vector size="25" baseType="lpstr">
      <vt:lpstr>Arial</vt:lpstr>
      <vt:lpstr>Calibri</vt:lpstr>
      <vt:lpstr>Wingdings</vt:lpstr>
      <vt:lpstr>Motiv systému Office</vt:lpstr>
      <vt:lpstr>FÓRUM  Zdravého města Dačice </vt:lpstr>
      <vt:lpstr>OVĚŘENÉ PRIORITY Z ROKU 2020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ŘEŠENÉ PRIORITY Z ROKU 2020</vt:lpstr>
      <vt:lpstr>Prezentace aplikace PowerPoint</vt:lpstr>
      <vt:lpstr>DĚKUJI ZA POZORNOST</vt:lpstr>
    </vt:vector>
  </TitlesOfParts>
  <Company>město dačice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Fórum Zdravého města Dačice</dc:title>
  <dc:creator>Zdravé město Dačice</dc:creator>
  <cp:lastModifiedBy>Brabencová Ilona, Ing.</cp:lastModifiedBy>
  <cp:revision>506</cp:revision>
  <cp:lastPrinted>2020-02-07T13:07:40Z</cp:lastPrinted>
  <dcterms:created xsi:type="dcterms:W3CDTF">2014-02-03T14:58:34Z</dcterms:created>
  <dcterms:modified xsi:type="dcterms:W3CDTF">2022-04-25T10:08:26Z</dcterms:modified>
</cp:coreProperties>
</file>